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8.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9.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10.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38.xml" ContentType="application/vnd.openxmlformats-officedocument.presentationml.tags+xml"/>
  <Override PartName="/ppt/notesSlides/notesSlide13.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14.xml" ContentType="application/vnd.openxmlformats-officedocument.presentationml.notesSlide+xml"/>
  <Override PartName="/ppt/tags/tag141.xml" ContentType="application/vnd.openxmlformats-officedocument.presentationml.tags+xml"/>
  <Override PartName="/ppt/notesSlides/notesSlide15.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17.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21.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54" r:id="rId1"/>
  </p:sldMasterIdLst>
  <p:notesMasterIdLst>
    <p:notesMasterId r:id="rId36"/>
  </p:notesMasterIdLst>
  <p:handoutMasterIdLst>
    <p:handoutMasterId r:id="rId37"/>
  </p:handoutMasterIdLst>
  <p:sldIdLst>
    <p:sldId id="442" r:id="rId2"/>
    <p:sldId id="443" r:id="rId3"/>
    <p:sldId id="444" r:id="rId4"/>
    <p:sldId id="445" r:id="rId5"/>
    <p:sldId id="446" r:id="rId6"/>
    <p:sldId id="447" r:id="rId7"/>
    <p:sldId id="448" r:id="rId8"/>
    <p:sldId id="449" r:id="rId9"/>
    <p:sldId id="450" r:id="rId10"/>
    <p:sldId id="451" r:id="rId11"/>
    <p:sldId id="452" r:id="rId12"/>
    <p:sldId id="453" r:id="rId13"/>
    <p:sldId id="454" r:id="rId14"/>
    <p:sldId id="455" r:id="rId15"/>
    <p:sldId id="456" r:id="rId16"/>
    <p:sldId id="457" r:id="rId17"/>
    <p:sldId id="458" r:id="rId18"/>
    <p:sldId id="459" r:id="rId19"/>
    <p:sldId id="460" r:id="rId20"/>
    <p:sldId id="461" r:id="rId21"/>
    <p:sldId id="462" r:id="rId22"/>
    <p:sldId id="463" r:id="rId23"/>
    <p:sldId id="464" r:id="rId24"/>
    <p:sldId id="465" r:id="rId25"/>
    <p:sldId id="466" r:id="rId26"/>
    <p:sldId id="467" r:id="rId27"/>
    <p:sldId id="468" r:id="rId28"/>
    <p:sldId id="469" r:id="rId29"/>
    <p:sldId id="470" r:id="rId30"/>
    <p:sldId id="471" r:id="rId31"/>
    <p:sldId id="472" r:id="rId32"/>
    <p:sldId id="473" r:id="rId33"/>
    <p:sldId id="474" r:id="rId34"/>
    <p:sldId id="475" r:id="rId35"/>
  </p:sldIdLst>
  <p:sldSz cx="10160000" cy="7620000"/>
  <p:notesSz cx="6950075" cy="9236075"/>
  <p:custDataLst>
    <p:tags r:id="rId38"/>
  </p:custDataLst>
  <p:defaultTextStyle>
    <a:defPPr>
      <a:defRPr lang="en-US"/>
    </a:defPPr>
    <a:lvl1pPr algn="l" rtl="0" eaLnBrk="0" fontAlgn="base" hangingPunct="0">
      <a:spcBef>
        <a:spcPct val="0"/>
      </a:spcBef>
      <a:spcAft>
        <a:spcPct val="0"/>
      </a:spcAft>
      <a:defRPr sz="3200" kern="1200">
        <a:solidFill>
          <a:srgbClr val="000000"/>
        </a:solidFill>
        <a:latin typeface="Gill Sans" charset="0"/>
        <a:ea typeface="Heiti SC Light" charset="-122"/>
        <a:cs typeface="Heiti SC Light" charset="-122"/>
        <a:sym typeface="Gill Sans" charset="0"/>
      </a:defRPr>
    </a:lvl1pPr>
    <a:lvl2pPr marL="457143" algn="l" rtl="0" eaLnBrk="0" fontAlgn="base" hangingPunct="0">
      <a:spcBef>
        <a:spcPct val="0"/>
      </a:spcBef>
      <a:spcAft>
        <a:spcPct val="0"/>
      </a:spcAft>
      <a:defRPr sz="3200" kern="1200">
        <a:solidFill>
          <a:srgbClr val="000000"/>
        </a:solidFill>
        <a:latin typeface="Gill Sans" charset="0"/>
        <a:ea typeface="Heiti SC Light" charset="-122"/>
        <a:cs typeface="Heiti SC Light" charset="-122"/>
        <a:sym typeface="Gill Sans" charset="0"/>
      </a:defRPr>
    </a:lvl2pPr>
    <a:lvl3pPr marL="914286" algn="l" rtl="0" eaLnBrk="0" fontAlgn="base" hangingPunct="0">
      <a:spcBef>
        <a:spcPct val="0"/>
      </a:spcBef>
      <a:spcAft>
        <a:spcPct val="0"/>
      </a:spcAft>
      <a:defRPr sz="3200" kern="1200">
        <a:solidFill>
          <a:srgbClr val="000000"/>
        </a:solidFill>
        <a:latin typeface="Gill Sans" charset="0"/>
        <a:ea typeface="Heiti SC Light" charset="-122"/>
        <a:cs typeface="Heiti SC Light" charset="-122"/>
        <a:sym typeface="Gill Sans" charset="0"/>
      </a:defRPr>
    </a:lvl3pPr>
    <a:lvl4pPr marL="1371430" algn="l" rtl="0" eaLnBrk="0" fontAlgn="base" hangingPunct="0">
      <a:spcBef>
        <a:spcPct val="0"/>
      </a:spcBef>
      <a:spcAft>
        <a:spcPct val="0"/>
      </a:spcAft>
      <a:defRPr sz="3200" kern="1200">
        <a:solidFill>
          <a:srgbClr val="000000"/>
        </a:solidFill>
        <a:latin typeface="Gill Sans" charset="0"/>
        <a:ea typeface="Heiti SC Light" charset="-122"/>
        <a:cs typeface="Heiti SC Light" charset="-122"/>
        <a:sym typeface="Gill Sans" charset="0"/>
      </a:defRPr>
    </a:lvl4pPr>
    <a:lvl5pPr marL="1828572" algn="l" rtl="0" eaLnBrk="0" fontAlgn="base" hangingPunct="0">
      <a:spcBef>
        <a:spcPct val="0"/>
      </a:spcBef>
      <a:spcAft>
        <a:spcPct val="0"/>
      </a:spcAft>
      <a:defRPr sz="3200" kern="1200">
        <a:solidFill>
          <a:srgbClr val="000000"/>
        </a:solidFill>
        <a:latin typeface="Gill Sans" charset="0"/>
        <a:ea typeface="Heiti SC Light" charset="-122"/>
        <a:cs typeface="Heiti SC Light" charset="-122"/>
        <a:sym typeface="Gill Sans" charset="0"/>
      </a:defRPr>
    </a:lvl5pPr>
    <a:lvl6pPr marL="2285715" algn="l" defTabSz="914286" rtl="0" eaLnBrk="1" latinLnBrk="0" hangingPunct="1">
      <a:defRPr sz="3200" kern="1200">
        <a:solidFill>
          <a:srgbClr val="000000"/>
        </a:solidFill>
        <a:latin typeface="Gill Sans" charset="0"/>
        <a:ea typeface="Heiti SC Light" charset="-122"/>
        <a:cs typeface="Heiti SC Light" charset="-122"/>
        <a:sym typeface="Gill Sans" charset="0"/>
      </a:defRPr>
    </a:lvl6pPr>
    <a:lvl7pPr marL="2742858" algn="l" defTabSz="914286" rtl="0" eaLnBrk="1" latinLnBrk="0" hangingPunct="1">
      <a:defRPr sz="3200" kern="1200">
        <a:solidFill>
          <a:srgbClr val="000000"/>
        </a:solidFill>
        <a:latin typeface="Gill Sans" charset="0"/>
        <a:ea typeface="Heiti SC Light" charset="-122"/>
        <a:cs typeface="Heiti SC Light" charset="-122"/>
        <a:sym typeface="Gill Sans" charset="0"/>
      </a:defRPr>
    </a:lvl7pPr>
    <a:lvl8pPr marL="3200001" algn="l" defTabSz="914286" rtl="0" eaLnBrk="1" latinLnBrk="0" hangingPunct="1">
      <a:defRPr sz="3200" kern="1200">
        <a:solidFill>
          <a:srgbClr val="000000"/>
        </a:solidFill>
        <a:latin typeface="Gill Sans" charset="0"/>
        <a:ea typeface="Heiti SC Light" charset="-122"/>
        <a:cs typeface="Heiti SC Light" charset="-122"/>
        <a:sym typeface="Gill Sans" charset="0"/>
      </a:defRPr>
    </a:lvl8pPr>
    <a:lvl9pPr marL="3657145" algn="l" defTabSz="914286" rtl="0" eaLnBrk="1" latinLnBrk="0" hangingPunct="1">
      <a:defRPr sz="3200" kern="1200">
        <a:solidFill>
          <a:srgbClr val="000000"/>
        </a:solidFill>
        <a:latin typeface="Gill Sans" charset="0"/>
        <a:ea typeface="Heiti SC Light" charset="-122"/>
        <a:cs typeface="Heiti SC Light" charset="-122"/>
        <a:sym typeface="Gill Sans" charset="0"/>
      </a:defRPr>
    </a:lvl9pPr>
  </p:defaultTextStyle>
  <p:extLst>
    <p:ext uri="{EFAFB233-063F-42B5-8137-9DF3F51BA10A}">
      <p15:sldGuideLst xmlns:p15="http://schemas.microsoft.com/office/powerpoint/2012/main" xmlns="">
        <p15:guide id="1" orient="horz" pos="2880" userDrawn="1">
          <p15:clr>
            <a:srgbClr val="A4A3A4"/>
          </p15:clr>
        </p15:guide>
        <p15:guide id="2" pos="3200">
          <p15:clr>
            <a:srgbClr val="A4A3A4"/>
          </p15:clr>
        </p15:guide>
      </p15:sldGuideLst>
    </p:ext>
    <p:ext uri="{2D200454-40CA-4A62-9FC3-DE9A4176ACB9}">
      <p15:notesGuideLst xmlns:p15="http://schemas.microsoft.com/office/powerpoint/2012/main" xmlns="">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46D"/>
    <a:srgbClr val="CE00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897" autoAdjust="0"/>
    <p:restoredTop sz="90941" autoAdjust="0"/>
  </p:normalViewPr>
  <p:slideViewPr>
    <p:cSldViewPr showGuides="1">
      <p:cViewPr>
        <p:scale>
          <a:sx n="50" d="100"/>
          <a:sy n="50" d="100"/>
        </p:scale>
        <p:origin x="-672" y="163"/>
      </p:cViewPr>
      <p:guideLst>
        <p:guide orient="horz" pos="2880"/>
        <p:guide pos="3200"/>
      </p:guideLst>
    </p:cSldViewPr>
  </p:slideViewPr>
  <p:notesTextViewPr>
    <p:cViewPr>
      <p:scale>
        <a:sx n="1" d="1"/>
        <a:sy n="1" d="1"/>
      </p:scale>
      <p:origin x="0" y="0"/>
    </p:cViewPr>
  </p:notesTextViewPr>
  <p:sorterViewPr>
    <p:cViewPr>
      <p:scale>
        <a:sx n="100" d="100"/>
        <a:sy n="100" d="100"/>
      </p:scale>
      <p:origin x="0" y="6654"/>
    </p:cViewPr>
  </p:sorterViewPr>
  <p:notesViewPr>
    <p:cSldViewPr>
      <p:cViewPr varScale="1">
        <p:scale>
          <a:sx n="69" d="100"/>
          <a:sy n="69" d="100"/>
        </p:scale>
        <p:origin x="-3210" y="-10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C47212\AppData\Local\Microsoft\Windows\Temporary%20Internet%20Files\Content.Outlook\7EWK7QYZ\ACe%20Data%20from%20TN%20BRFSS%202012%20Results%2007-11-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latin typeface="+mj-lt"/>
              </a:rPr>
              <a:t>Prevalence</a:t>
            </a:r>
            <a:r>
              <a:rPr lang="en-US" baseline="0" dirty="0" smtClean="0">
                <a:latin typeface="+mj-lt"/>
              </a:rPr>
              <a:t> of Adverse Childhood Experiences in Tennessee, 2014</a:t>
            </a:r>
            <a:endParaRPr lang="en-US" dirty="0">
              <a:latin typeface="+mj-lt"/>
            </a:endParaRPr>
          </a:p>
        </c:rich>
      </c:tx>
      <c:layout>
        <c:manualLayout>
          <c:xMode val="edge"/>
          <c:yMode val="edge"/>
          <c:x val="0.17251194823425547"/>
          <c:y val="6.5520062606083174E-2"/>
        </c:manualLayout>
      </c:layout>
      <c:overlay val="0"/>
    </c:title>
    <c:autoTitleDeleted val="0"/>
    <c:plotArea>
      <c:layout/>
      <c:barChart>
        <c:barDir val="col"/>
        <c:grouping val="clustered"/>
        <c:varyColors val="0"/>
        <c:ser>
          <c:idx val="1"/>
          <c:order val="0"/>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'TN ACEs 2012 (Collapsed)'!$A$17:$A$25</c:f>
              <c:numCache>
                <c:formatCode>General</c:formatCode>
                <c:ptCount val="9"/>
                <c:pt idx="0">
                  <c:v>0</c:v>
                </c:pt>
                <c:pt idx="1">
                  <c:v>1</c:v>
                </c:pt>
                <c:pt idx="2">
                  <c:v>2</c:v>
                </c:pt>
                <c:pt idx="3">
                  <c:v>3</c:v>
                </c:pt>
                <c:pt idx="4">
                  <c:v>4</c:v>
                </c:pt>
                <c:pt idx="5">
                  <c:v>5</c:v>
                </c:pt>
                <c:pt idx="6">
                  <c:v>6</c:v>
                </c:pt>
                <c:pt idx="7">
                  <c:v>7</c:v>
                </c:pt>
                <c:pt idx="8">
                  <c:v>8</c:v>
                </c:pt>
              </c:numCache>
            </c:numRef>
          </c:cat>
          <c:val>
            <c:numRef>
              <c:f>'TN ACEs 2012 (Collapsed)'!$D$17:$D$25</c:f>
              <c:numCache>
                <c:formatCode>0.0</c:formatCode>
                <c:ptCount val="9"/>
                <c:pt idx="0">
                  <c:v>47.9</c:v>
                </c:pt>
                <c:pt idx="1">
                  <c:v>19.600000000000001</c:v>
                </c:pt>
                <c:pt idx="2">
                  <c:v>11.3</c:v>
                </c:pt>
                <c:pt idx="3">
                  <c:v>7.3</c:v>
                </c:pt>
                <c:pt idx="4">
                  <c:v>5</c:v>
                </c:pt>
                <c:pt idx="5">
                  <c:v>4</c:v>
                </c:pt>
                <c:pt idx="6">
                  <c:v>2.9</c:v>
                </c:pt>
                <c:pt idx="7">
                  <c:v>1.6</c:v>
                </c:pt>
                <c:pt idx="8">
                  <c:v>0.5</c:v>
                </c:pt>
              </c:numCache>
            </c:numRef>
          </c:val>
        </c:ser>
        <c:dLbls>
          <c:showLegendKey val="0"/>
          <c:showVal val="0"/>
          <c:showCatName val="0"/>
          <c:showSerName val="0"/>
          <c:showPercent val="0"/>
          <c:showBubbleSize val="0"/>
        </c:dLbls>
        <c:gapWidth val="10"/>
        <c:overlap val="-54"/>
        <c:axId val="71922432"/>
        <c:axId val="71924352"/>
      </c:barChart>
      <c:catAx>
        <c:axId val="71922432"/>
        <c:scaling>
          <c:orientation val="minMax"/>
        </c:scaling>
        <c:delete val="0"/>
        <c:axPos val="b"/>
        <c:title>
          <c:tx>
            <c:rich>
              <a:bodyPr/>
              <a:lstStyle/>
              <a:p>
                <a:pPr>
                  <a:defRPr/>
                </a:pPr>
                <a:r>
                  <a:rPr lang="en-US"/>
                  <a:t>Number of Adverse Childhood Events</a:t>
                </a:r>
              </a:p>
            </c:rich>
          </c:tx>
          <c:layout/>
          <c:overlay val="0"/>
        </c:title>
        <c:numFmt formatCode="General" sourceLinked="1"/>
        <c:majorTickMark val="none"/>
        <c:minorTickMark val="none"/>
        <c:tickLblPos val="nextTo"/>
        <c:crossAx val="71924352"/>
        <c:crosses val="autoZero"/>
        <c:auto val="1"/>
        <c:lblAlgn val="ctr"/>
        <c:lblOffset val="100"/>
        <c:noMultiLvlLbl val="0"/>
      </c:catAx>
      <c:valAx>
        <c:axId val="71924352"/>
        <c:scaling>
          <c:orientation val="minMax"/>
        </c:scaling>
        <c:delete val="0"/>
        <c:axPos val="l"/>
        <c:title>
          <c:tx>
            <c:rich>
              <a:bodyPr rot="-5400000" vert="horz"/>
              <a:lstStyle/>
              <a:p>
                <a:pPr>
                  <a:defRPr/>
                </a:pPr>
                <a:r>
                  <a:rPr lang="en-US"/>
                  <a:t>Percent, %</a:t>
                </a:r>
              </a:p>
            </c:rich>
          </c:tx>
          <c:layout/>
          <c:overlay val="0"/>
        </c:title>
        <c:numFmt formatCode="0.0" sourceLinked="1"/>
        <c:majorTickMark val="out"/>
        <c:minorTickMark val="none"/>
        <c:tickLblPos val="nextTo"/>
        <c:txPr>
          <a:bodyPr/>
          <a:lstStyle/>
          <a:p>
            <a:pPr>
              <a:defRPr sz="1200" b="1"/>
            </a:pPr>
            <a:endParaRPr lang="en-US"/>
          </a:p>
        </c:txPr>
        <c:crossAx val="71922432"/>
        <c:crosses val="autoZero"/>
        <c:crossBetween val="between"/>
      </c:valAx>
    </c:plotArea>
    <c:plotVisOnly val="1"/>
    <c:dispBlanksAs val="gap"/>
    <c:showDLblsOverMax val="0"/>
  </c:chart>
  <c:spPr>
    <a:ln>
      <a:noFill/>
    </a:ln>
  </c:spPr>
  <c:txPr>
    <a:bodyPr/>
    <a:lstStyle/>
    <a:p>
      <a:pPr>
        <a:defRPr>
          <a:latin typeface="Arial" pitchFamily="34" charset="0"/>
          <a:cs typeface="Arial" pitchFamily="34"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EDA3B6-8298-4CC3-AD1A-D52CC8123B5F}" type="doc">
      <dgm:prSet loTypeId="urn:microsoft.com/office/officeart/2005/8/layout/cycle1" loCatId="cycle" qsTypeId="urn:microsoft.com/office/officeart/2005/8/quickstyle/simple1" qsCatId="simple" csTypeId="urn:microsoft.com/office/officeart/2005/8/colors/accent0_3" csCatId="mainScheme" phldr="1"/>
      <dgm:spPr/>
      <dgm:t>
        <a:bodyPr/>
        <a:lstStyle/>
        <a:p>
          <a:endParaRPr lang="en-US"/>
        </a:p>
      </dgm:t>
    </dgm:pt>
    <dgm:pt modelId="{A024D2FF-C063-4D0B-8F9F-FCE19F76E2CD}">
      <dgm:prSet phldrT="[Text]" custT="1"/>
      <dgm:spPr/>
      <dgm:t>
        <a:bodyPr/>
        <a:lstStyle/>
        <a:p>
          <a:r>
            <a:rPr lang="en-US" sz="1100" b="1" dirty="0" smtClean="0">
              <a:latin typeface="Arial Narrow" panose="020B0606020202030204" pitchFamily="34" charset="0"/>
            </a:rPr>
            <a:t>Juvenile and Adult  Justice</a:t>
          </a:r>
          <a:endParaRPr lang="en-US" sz="1100" b="1" dirty="0">
            <a:latin typeface="Arial Narrow" panose="020B0606020202030204" pitchFamily="34" charset="0"/>
          </a:endParaRPr>
        </a:p>
      </dgm:t>
    </dgm:pt>
    <dgm:pt modelId="{A9F354D6-952E-448B-8329-9B8F16C67DF6}" type="parTrans" cxnId="{12D773E4-0424-46EB-B281-43538FD32C9A}">
      <dgm:prSet/>
      <dgm:spPr/>
      <dgm:t>
        <a:bodyPr/>
        <a:lstStyle/>
        <a:p>
          <a:endParaRPr lang="en-US"/>
        </a:p>
      </dgm:t>
    </dgm:pt>
    <dgm:pt modelId="{22DFB3D4-99FD-407E-BE98-C8359981A6C3}" type="sibTrans" cxnId="{12D773E4-0424-46EB-B281-43538FD32C9A}">
      <dgm:prSet/>
      <dgm:spPr>
        <a:solidFill>
          <a:srgbClr val="1A346D"/>
        </a:solidFill>
      </dgm:spPr>
      <dgm:t>
        <a:bodyPr/>
        <a:lstStyle/>
        <a:p>
          <a:endParaRPr lang="en-US"/>
        </a:p>
      </dgm:t>
    </dgm:pt>
    <dgm:pt modelId="{7D87D0AD-003C-4788-8A4C-7C30C8A6EB6F}">
      <dgm:prSet phldrT="[Text]" custT="1"/>
      <dgm:spPr/>
      <dgm:t>
        <a:bodyPr/>
        <a:lstStyle/>
        <a:p>
          <a:r>
            <a:rPr lang="en-US" sz="1100" b="1" dirty="0" smtClean="0">
              <a:latin typeface="Arial Narrow" panose="020B0606020202030204" pitchFamily="34" charset="0"/>
            </a:rPr>
            <a:t>Health Care Services and Financing</a:t>
          </a:r>
          <a:endParaRPr lang="en-US" sz="1100" b="1" dirty="0">
            <a:latin typeface="Arial Narrow" panose="020B0606020202030204" pitchFamily="34" charset="0"/>
          </a:endParaRPr>
        </a:p>
      </dgm:t>
    </dgm:pt>
    <dgm:pt modelId="{7744FC7F-8E6C-458A-AEA9-6F3AB6DCA4B0}" type="parTrans" cxnId="{36CC10B2-1962-4DC5-B43A-7CA3E978A79C}">
      <dgm:prSet/>
      <dgm:spPr/>
      <dgm:t>
        <a:bodyPr/>
        <a:lstStyle/>
        <a:p>
          <a:endParaRPr lang="en-US"/>
        </a:p>
      </dgm:t>
    </dgm:pt>
    <dgm:pt modelId="{9BBAF3B9-FEE1-49CE-93AC-982586BEA3AF}" type="sibTrans" cxnId="{36CC10B2-1962-4DC5-B43A-7CA3E978A79C}">
      <dgm:prSet/>
      <dgm:spPr>
        <a:solidFill>
          <a:srgbClr val="1A346D"/>
        </a:solidFill>
      </dgm:spPr>
      <dgm:t>
        <a:bodyPr/>
        <a:lstStyle/>
        <a:p>
          <a:endParaRPr lang="en-US"/>
        </a:p>
      </dgm:t>
    </dgm:pt>
    <dgm:pt modelId="{06947A5A-AD5B-49ED-BAAD-3F9E00BFBE32}">
      <dgm:prSet phldrT="[Text]" custT="1"/>
      <dgm:spPr/>
      <dgm:t>
        <a:bodyPr/>
        <a:lstStyle/>
        <a:p>
          <a:r>
            <a:rPr lang="en-US" sz="1100" b="1" dirty="0" smtClean="0">
              <a:latin typeface="Arial Narrow" panose="020B0606020202030204" pitchFamily="34" charset="0"/>
            </a:rPr>
            <a:t>Faith Based  Communities</a:t>
          </a:r>
          <a:endParaRPr lang="en-US" sz="1100" b="1" dirty="0">
            <a:latin typeface="Arial Narrow" panose="020B0606020202030204" pitchFamily="34" charset="0"/>
          </a:endParaRPr>
        </a:p>
      </dgm:t>
    </dgm:pt>
    <dgm:pt modelId="{E62CDCA7-5168-46D0-93AF-21AECD6F8A42}" type="parTrans" cxnId="{7537CA41-26C1-4BE3-B95E-C1DD8C37AAD4}">
      <dgm:prSet/>
      <dgm:spPr/>
      <dgm:t>
        <a:bodyPr/>
        <a:lstStyle/>
        <a:p>
          <a:endParaRPr lang="en-US"/>
        </a:p>
      </dgm:t>
    </dgm:pt>
    <dgm:pt modelId="{937EB42B-A71A-4714-89C4-2DB6FDA34F9A}" type="sibTrans" cxnId="{7537CA41-26C1-4BE3-B95E-C1DD8C37AAD4}">
      <dgm:prSet/>
      <dgm:spPr>
        <a:solidFill>
          <a:srgbClr val="1A346D"/>
        </a:solidFill>
      </dgm:spPr>
      <dgm:t>
        <a:bodyPr/>
        <a:lstStyle/>
        <a:p>
          <a:endParaRPr lang="en-US"/>
        </a:p>
      </dgm:t>
    </dgm:pt>
    <dgm:pt modelId="{80774651-B79F-4042-A685-D22A72ED3240}">
      <dgm:prSet phldrT="[Text]" custT="1"/>
      <dgm:spPr/>
      <dgm:t>
        <a:bodyPr/>
        <a:lstStyle/>
        <a:p>
          <a:r>
            <a:rPr lang="en-US" sz="1100" b="1" dirty="0" smtClean="0">
              <a:latin typeface="Arial Narrow" panose="020B0606020202030204" pitchFamily="34" charset="0"/>
            </a:rPr>
            <a:t>Philanthropy</a:t>
          </a:r>
          <a:endParaRPr lang="en-US" sz="1100" b="1" dirty="0">
            <a:latin typeface="Arial Narrow" panose="020B0606020202030204" pitchFamily="34" charset="0"/>
          </a:endParaRPr>
        </a:p>
      </dgm:t>
    </dgm:pt>
    <dgm:pt modelId="{EC79F515-C142-42E2-8A66-2A06787B382B}" type="parTrans" cxnId="{4DC6A000-637C-44B9-8359-BE60DD7784A6}">
      <dgm:prSet/>
      <dgm:spPr/>
      <dgm:t>
        <a:bodyPr/>
        <a:lstStyle/>
        <a:p>
          <a:endParaRPr lang="en-US"/>
        </a:p>
      </dgm:t>
    </dgm:pt>
    <dgm:pt modelId="{9B1AB0A2-4153-4BEC-9661-2CA76BB2CD33}" type="sibTrans" cxnId="{4DC6A000-637C-44B9-8359-BE60DD7784A6}">
      <dgm:prSet/>
      <dgm:spPr>
        <a:solidFill>
          <a:srgbClr val="1A346D"/>
        </a:solidFill>
      </dgm:spPr>
      <dgm:t>
        <a:bodyPr/>
        <a:lstStyle/>
        <a:p>
          <a:endParaRPr lang="en-US"/>
        </a:p>
      </dgm:t>
    </dgm:pt>
    <dgm:pt modelId="{C11DDF55-31E8-45D9-9910-04A44B793BAF}">
      <dgm:prSet custT="1"/>
      <dgm:spPr/>
      <dgm:t>
        <a:bodyPr/>
        <a:lstStyle/>
        <a:p>
          <a:r>
            <a:rPr lang="en-US" sz="1100" b="1" dirty="0" smtClean="0">
              <a:solidFill>
                <a:schemeClr val="bg1"/>
              </a:solidFill>
              <a:latin typeface="Arial Narrow" panose="020B0606020202030204" pitchFamily="34" charset="0"/>
            </a:rPr>
            <a:t>Media</a:t>
          </a:r>
          <a:endParaRPr lang="en-US" sz="1100" b="1" dirty="0">
            <a:solidFill>
              <a:schemeClr val="bg1"/>
            </a:solidFill>
            <a:latin typeface="Arial Narrow" panose="020B0606020202030204" pitchFamily="34" charset="0"/>
          </a:endParaRPr>
        </a:p>
      </dgm:t>
    </dgm:pt>
    <dgm:pt modelId="{220AC3DB-B72C-452E-B4BC-EAE63D005489}" type="parTrans" cxnId="{31A689D2-A079-426F-9422-FFB10481ADE8}">
      <dgm:prSet/>
      <dgm:spPr/>
      <dgm:t>
        <a:bodyPr/>
        <a:lstStyle/>
        <a:p>
          <a:endParaRPr lang="en-US"/>
        </a:p>
      </dgm:t>
    </dgm:pt>
    <dgm:pt modelId="{5360E807-57FD-4D14-889B-5852167C8AA7}" type="sibTrans" cxnId="{31A689D2-A079-426F-9422-FFB10481ADE8}">
      <dgm:prSet/>
      <dgm:spPr>
        <a:solidFill>
          <a:srgbClr val="1A346D"/>
        </a:solidFill>
      </dgm:spPr>
      <dgm:t>
        <a:bodyPr/>
        <a:lstStyle/>
        <a:p>
          <a:endParaRPr lang="en-US"/>
        </a:p>
      </dgm:t>
    </dgm:pt>
    <dgm:pt modelId="{DDC82B4C-BC15-49E8-AFC0-C23FED99AE8C}">
      <dgm:prSet phldrT="[Text]" custT="1"/>
      <dgm:spPr/>
      <dgm:t>
        <a:bodyPr/>
        <a:lstStyle/>
        <a:p>
          <a:r>
            <a:rPr lang="en-US" sz="1100" b="1" dirty="0" smtClean="0">
              <a:latin typeface="Arial Narrow" panose="020B0606020202030204" pitchFamily="34" charset="0"/>
            </a:rPr>
            <a:t>Mental Health &amp; Substance Abuse Services</a:t>
          </a:r>
          <a:endParaRPr lang="en-US" sz="1100" b="1" dirty="0">
            <a:latin typeface="Arial Narrow" panose="020B0606020202030204" pitchFamily="34" charset="0"/>
          </a:endParaRPr>
        </a:p>
      </dgm:t>
    </dgm:pt>
    <dgm:pt modelId="{F8747A95-1C5A-4568-84B7-441811611890}" type="parTrans" cxnId="{D3F1070B-6461-4B50-8A2F-517D2FA9E5B3}">
      <dgm:prSet/>
      <dgm:spPr/>
      <dgm:t>
        <a:bodyPr/>
        <a:lstStyle/>
        <a:p>
          <a:endParaRPr lang="en-US"/>
        </a:p>
      </dgm:t>
    </dgm:pt>
    <dgm:pt modelId="{489DF6F2-28C3-438F-885A-BB00AF6D12F5}" type="sibTrans" cxnId="{D3F1070B-6461-4B50-8A2F-517D2FA9E5B3}">
      <dgm:prSet/>
      <dgm:spPr>
        <a:solidFill>
          <a:srgbClr val="1A346D"/>
        </a:solidFill>
      </dgm:spPr>
      <dgm:t>
        <a:bodyPr/>
        <a:lstStyle/>
        <a:p>
          <a:endParaRPr lang="en-US"/>
        </a:p>
      </dgm:t>
    </dgm:pt>
    <dgm:pt modelId="{145647AB-9A22-4FDE-88F2-D29226E5BC03}">
      <dgm:prSet phldrT="[Text]" custT="1"/>
      <dgm:spPr/>
      <dgm:t>
        <a:bodyPr/>
        <a:lstStyle/>
        <a:p>
          <a:r>
            <a:rPr lang="en-US" sz="1100" b="1" dirty="0" smtClean="0">
              <a:latin typeface="Arial Narrow" panose="020B0606020202030204" pitchFamily="34" charset="0"/>
            </a:rPr>
            <a:t>Child Welfare</a:t>
          </a:r>
          <a:endParaRPr lang="en-US" sz="1100" b="1" dirty="0">
            <a:latin typeface="Arial Narrow" panose="020B0606020202030204" pitchFamily="34" charset="0"/>
          </a:endParaRPr>
        </a:p>
      </dgm:t>
    </dgm:pt>
    <dgm:pt modelId="{0A701B56-B3E0-4A26-BA6C-16E1A648848D}" type="parTrans" cxnId="{F884572C-1D5C-43EF-BF37-58B09BA6518F}">
      <dgm:prSet/>
      <dgm:spPr/>
      <dgm:t>
        <a:bodyPr/>
        <a:lstStyle/>
        <a:p>
          <a:endParaRPr lang="en-US"/>
        </a:p>
      </dgm:t>
    </dgm:pt>
    <dgm:pt modelId="{2B75410F-29CF-465A-90CC-D39AC57067FE}" type="sibTrans" cxnId="{F884572C-1D5C-43EF-BF37-58B09BA6518F}">
      <dgm:prSet/>
      <dgm:spPr>
        <a:solidFill>
          <a:srgbClr val="1A346D"/>
        </a:solidFill>
      </dgm:spPr>
      <dgm:t>
        <a:bodyPr/>
        <a:lstStyle/>
        <a:p>
          <a:endParaRPr lang="en-US"/>
        </a:p>
      </dgm:t>
    </dgm:pt>
    <dgm:pt modelId="{13FD920F-E83A-40B5-A091-0834C503E53A}">
      <dgm:prSet custT="1"/>
      <dgm:spPr/>
      <dgm:t>
        <a:bodyPr/>
        <a:lstStyle/>
        <a:p>
          <a:r>
            <a:rPr lang="en-US" sz="1100" b="1" dirty="0" smtClean="0">
              <a:latin typeface="Arial Narrow" panose="020B0606020202030204" pitchFamily="34" charset="0"/>
            </a:rPr>
            <a:t>Human Services</a:t>
          </a:r>
          <a:endParaRPr lang="en-US" sz="1100" b="1" dirty="0">
            <a:latin typeface="Arial Narrow" panose="020B0606020202030204" pitchFamily="34" charset="0"/>
          </a:endParaRPr>
        </a:p>
      </dgm:t>
    </dgm:pt>
    <dgm:pt modelId="{06FDFDA1-CC2C-498E-87C1-E7D04B84657F}" type="parTrans" cxnId="{1E9223DF-5D74-42A4-9A1D-9E146A725D53}">
      <dgm:prSet/>
      <dgm:spPr/>
      <dgm:t>
        <a:bodyPr/>
        <a:lstStyle/>
        <a:p>
          <a:endParaRPr lang="en-US"/>
        </a:p>
      </dgm:t>
    </dgm:pt>
    <dgm:pt modelId="{58A72E6B-87CC-4B76-9073-F05AC39FAC03}" type="sibTrans" cxnId="{1E9223DF-5D74-42A4-9A1D-9E146A725D53}">
      <dgm:prSet/>
      <dgm:spPr>
        <a:solidFill>
          <a:srgbClr val="1A346D"/>
        </a:solidFill>
      </dgm:spPr>
      <dgm:t>
        <a:bodyPr/>
        <a:lstStyle/>
        <a:p>
          <a:endParaRPr lang="en-US"/>
        </a:p>
      </dgm:t>
    </dgm:pt>
    <dgm:pt modelId="{77EBD52E-2AB2-49DF-928C-B1426CBBF4C2}">
      <dgm:prSet custT="1"/>
      <dgm:spPr/>
      <dgm:t>
        <a:bodyPr/>
        <a:lstStyle/>
        <a:p>
          <a:r>
            <a:rPr lang="en-US" sz="1100" b="1" dirty="0" smtClean="0">
              <a:latin typeface="Arial Narrow" panose="020B0606020202030204" pitchFamily="34" charset="0"/>
            </a:rPr>
            <a:t>Businesses and Corporations</a:t>
          </a:r>
          <a:endParaRPr lang="en-US" sz="1100" b="1" dirty="0">
            <a:latin typeface="Arial Narrow" panose="020B0606020202030204" pitchFamily="34" charset="0"/>
          </a:endParaRPr>
        </a:p>
      </dgm:t>
    </dgm:pt>
    <dgm:pt modelId="{24CF4DC2-9CE6-4D40-B2A5-AD8A7C8063A8}" type="parTrans" cxnId="{5ED6946B-79ED-4B89-AEBE-FB562E73FF5D}">
      <dgm:prSet/>
      <dgm:spPr/>
      <dgm:t>
        <a:bodyPr/>
        <a:lstStyle/>
        <a:p>
          <a:endParaRPr lang="en-US"/>
        </a:p>
      </dgm:t>
    </dgm:pt>
    <dgm:pt modelId="{D6755D5E-EDBA-4EB9-8699-9EDA19F49AE0}" type="sibTrans" cxnId="{5ED6946B-79ED-4B89-AEBE-FB562E73FF5D}">
      <dgm:prSet/>
      <dgm:spPr>
        <a:solidFill>
          <a:srgbClr val="1A346D"/>
        </a:solidFill>
      </dgm:spPr>
      <dgm:t>
        <a:bodyPr/>
        <a:lstStyle/>
        <a:p>
          <a:endParaRPr lang="en-US"/>
        </a:p>
      </dgm:t>
    </dgm:pt>
    <dgm:pt modelId="{027A957F-88ED-45AD-8756-CE619C671EA8}">
      <dgm:prSet custT="1"/>
      <dgm:spPr/>
      <dgm:t>
        <a:bodyPr/>
        <a:lstStyle/>
        <a:p>
          <a:r>
            <a:rPr lang="en-US" sz="1100" b="1" dirty="0" smtClean="0">
              <a:solidFill>
                <a:schemeClr val="bg1"/>
              </a:solidFill>
              <a:latin typeface="Arial Narrow" panose="020B0606020202030204" pitchFamily="34" charset="0"/>
            </a:rPr>
            <a:t>Education and Early Care</a:t>
          </a:r>
          <a:endParaRPr lang="en-US" sz="1100" b="1" dirty="0">
            <a:solidFill>
              <a:schemeClr val="bg1"/>
            </a:solidFill>
            <a:latin typeface="Arial Narrow" panose="020B0606020202030204" pitchFamily="34" charset="0"/>
          </a:endParaRPr>
        </a:p>
      </dgm:t>
    </dgm:pt>
    <dgm:pt modelId="{1CADDA20-9C78-4379-9BAA-1C083079F3A3}" type="parTrans" cxnId="{BEE92635-A92F-4653-A01A-8312E03C8C12}">
      <dgm:prSet/>
      <dgm:spPr/>
      <dgm:t>
        <a:bodyPr/>
        <a:lstStyle/>
        <a:p>
          <a:endParaRPr lang="en-US"/>
        </a:p>
      </dgm:t>
    </dgm:pt>
    <dgm:pt modelId="{0577988E-DC3B-405D-A34C-973BCFEDB1D9}" type="sibTrans" cxnId="{BEE92635-A92F-4653-A01A-8312E03C8C12}">
      <dgm:prSet/>
      <dgm:spPr>
        <a:solidFill>
          <a:srgbClr val="1A346D"/>
        </a:solidFill>
      </dgm:spPr>
      <dgm:t>
        <a:bodyPr/>
        <a:lstStyle/>
        <a:p>
          <a:endParaRPr lang="en-US"/>
        </a:p>
      </dgm:t>
    </dgm:pt>
    <dgm:pt modelId="{98A95B99-717E-4CF3-B606-D2134BA5D4F4}" type="pres">
      <dgm:prSet presAssocID="{F5EDA3B6-8298-4CC3-AD1A-D52CC8123B5F}" presName="cycle" presStyleCnt="0">
        <dgm:presLayoutVars>
          <dgm:dir/>
          <dgm:resizeHandles val="exact"/>
        </dgm:presLayoutVars>
      </dgm:prSet>
      <dgm:spPr/>
      <dgm:t>
        <a:bodyPr/>
        <a:lstStyle/>
        <a:p>
          <a:endParaRPr lang="en-US"/>
        </a:p>
      </dgm:t>
    </dgm:pt>
    <dgm:pt modelId="{A634C6B2-C4A1-471E-B08A-F8F07208CCAD}" type="pres">
      <dgm:prSet presAssocID="{A024D2FF-C063-4D0B-8F9F-FCE19F76E2CD}" presName="dummy" presStyleCnt="0"/>
      <dgm:spPr/>
      <dgm:t>
        <a:bodyPr/>
        <a:lstStyle/>
        <a:p>
          <a:endParaRPr lang="en-US"/>
        </a:p>
      </dgm:t>
    </dgm:pt>
    <dgm:pt modelId="{FE1E2A46-5F60-4E28-BB27-0385444A4701}" type="pres">
      <dgm:prSet presAssocID="{A024D2FF-C063-4D0B-8F9F-FCE19F76E2CD}" presName="node" presStyleLbl="revTx" presStyleIdx="0" presStyleCnt="10">
        <dgm:presLayoutVars>
          <dgm:bulletEnabled val="1"/>
        </dgm:presLayoutVars>
      </dgm:prSet>
      <dgm:spPr/>
      <dgm:t>
        <a:bodyPr/>
        <a:lstStyle/>
        <a:p>
          <a:endParaRPr lang="en-US"/>
        </a:p>
      </dgm:t>
    </dgm:pt>
    <dgm:pt modelId="{5BC01CE0-864A-421C-9628-B5ED19CF3CC9}" type="pres">
      <dgm:prSet presAssocID="{22DFB3D4-99FD-407E-BE98-C8359981A6C3}" presName="sibTrans" presStyleLbl="node1" presStyleIdx="0" presStyleCnt="10" custLinFactNeighborX="589" custLinFactNeighborY="699"/>
      <dgm:spPr/>
      <dgm:t>
        <a:bodyPr/>
        <a:lstStyle/>
        <a:p>
          <a:endParaRPr lang="en-US"/>
        </a:p>
      </dgm:t>
    </dgm:pt>
    <dgm:pt modelId="{D85A0625-17F0-4172-A29F-D0B9E9E79DD4}" type="pres">
      <dgm:prSet presAssocID="{7D87D0AD-003C-4788-8A4C-7C30C8A6EB6F}" presName="dummy" presStyleCnt="0"/>
      <dgm:spPr/>
      <dgm:t>
        <a:bodyPr/>
        <a:lstStyle/>
        <a:p>
          <a:endParaRPr lang="en-US"/>
        </a:p>
      </dgm:t>
    </dgm:pt>
    <dgm:pt modelId="{F6A7C56A-362C-438F-9F62-69E9101034E8}" type="pres">
      <dgm:prSet presAssocID="{7D87D0AD-003C-4788-8A4C-7C30C8A6EB6F}" presName="node" presStyleLbl="revTx" presStyleIdx="1" presStyleCnt="10" custRadScaleRad="102100" custRadScaleInc="-2264">
        <dgm:presLayoutVars>
          <dgm:bulletEnabled val="1"/>
        </dgm:presLayoutVars>
      </dgm:prSet>
      <dgm:spPr/>
      <dgm:t>
        <a:bodyPr/>
        <a:lstStyle/>
        <a:p>
          <a:endParaRPr lang="en-US"/>
        </a:p>
      </dgm:t>
    </dgm:pt>
    <dgm:pt modelId="{9B63A96C-C37D-4E7F-8DE2-94BE3B931252}" type="pres">
      <dgm:prSet presAssocID="{9BBAF3B9-FEE1-49CE-93AC-982586BEA3AF}" presName="sibTrans" presStyleLbl="node1" presStyleIdx="1" presStyleCnt="10"/>
      <dgm:spPr/>
      <dgm:t>
        <a:bodyPr/>
        <a:lstStyle/>
        <a:p>
          <a:endParaRPr lang="en-US"/>
        </a:p>
      </dgm:t>
    </dgm:pt>
    <dgm:pt modelId="{BB841ABC-FCD9-4CCA-B59F-86A87CF9F438}" type="pres">
      <dgm:prSet presAssocID="{13FD920F-E83A-40B5-A091-0834C503E53A}" presName="dummy" presStyleCnt="0"/>
      <dgm:spPr/>
      <dgm:t>
        <a:bodyPr/>
        <a:lstStyle/>
        <a:p>
          <a:endParaRPr lang="en-US"/>
        </a:p>
      </dgm:t>
    </dgm:pt>
    <dgm:pt modelId="{BD036C6F-C2F1-41A9-AF40-137612DADF8C}" type="pres">
      <dgm:prSet presAssocID="{13FD920F-E83A-40B5-A091-0834C503E53A}" presName="node" presStyleLbl="revTx" presStyleIdx="2" presStyleCnt="10">
        <dgm:presLayoutVars>
          <dgm:bulletEnabled val="1"/>
        </dgm:presLayoutVars>
      </dgm:prSet>
      <dgm:spPr/>
      <dgm:t>
        <a:bodyPr/>
        <a:lstStyle/>
        <a:p>
          <a:endParaRPr lang="en-US"/>
        </a:p>
      </dgm:t>
    </dgm:pt>
    <dgm:pt modelId="{7E46045D-FBDA-4C6F-8385-DA978C1377CC}" type="pres">
      <dgm:prSet presAssocID="{58A72E6B-87CC-4B76-9073-F05AC39FAC03}" presName="sibTrans" presStyleLbl="node1" presStyleIdx="2" presStyleCnt="10"/>
      <dgm:spPr/>
      <dgm:t>
        <a:bodyPr/>
        <a:lstStyle/>
        <a:p>
          <a:endParaRPr lang="en-US"/>
        </a:p>
      </dgm:t>
    </dgm:pt>
    <dgm:pt modelId="{1DF05EEE-9B1B-4717-9825-1990665107C4}" type="pres">
      <dgm:prSet presAssocID="{06947A5A-AD5B-49ED-BAAD-3F9E00BFBE32}" presName="dummy" presStyleCnt="0"/>
      <dgm:spPr/>
      <dgm:t>
        <a:bodyPr/>
        <a:lstStyle/>
        <a:p>
          <a:endParaRPr lang="en-US"/>
        </a:p>
      </dgm:t>
    </dgm:pt>
    <dgm:pt modelId="{436A10E8-1FDE-4ECB-AFA3-C5A26E156951}" type="pres">
      <dgm:prSet presAssocID="{06947A5A-AD5B-49ED-BAAD-3F9E00BFBE32}" presName="node" presStyleLbl="revTx" presStyleIdx="3" presStyleCnt="10" custScaleX="134149">
        <dgm:presLayoutVars>
          <dgm:bulletEnabled val="1"/>
        </dgm:presLayoutVars>
      </dgm:prSet>
      <dgm:spPr/>
      <dgm:t>
        <a:bodyPr/>
        <a:lstStyle/>
        <a:p>
          <a:endParaRPr lang="en-US"/>
        </a:p>
      </dgm:t>
    </dgm:pt>
    <dgm:pt modelId="{C8D18345-A976-48BB-8314-8A6F65435556}" type="pres">
      <dgm:prSet presAssocID="{937EB42B-A71A-4714-89C4-2DB6FDA34F9A}" presName="sibTrans" presStyleLbl="node1" presStyleIdx="3" presStyleCnt="10"/>
      <dgm:spPr/>
      <dgm:t>
        <a:bodyPr/>
        <a:lstStyle/>
        <a:p>
          <a:endParaRPr lang="en-US"/>
        </a:p>
      </dgm:t>
    </dgm:pt>
    <dgm:pt modelId="{8856DACF-3F65-4B86-A4A4-00B28F047F04}" type="pres">
      <dgm:prSet presAssocID="{027A957F-88ED-45AD-8756-CE619C671EA8}" presName="dummy" presStyleCnt="0"/>
      <dgm:spPr/>
      <dgm:t>
        <a:bodyPr/>
        <a:lstStyle/>
        <a:p>
          <a:endParaRPr lang="en-US"/>
        </a:p>
      </dgm:t>
    </dgm:pt>
    <dgm:pt modelId="{69E4A041-B200-41D0-90E2-0FCFB7EC27F7}" type="pres">
      <dgm:prSet presAssocID="{027A957F-88ED-45AD-8756-CE619C671EA8}" presName="node" presStyleLbl="revTx" presStyleIdx="4" presStyleCnt="10">
        <dgm:presLayoutVars>
          <dgm:bulletEnabled val="1"/>
        </dgm:presLayoutVars>
      </dgm:prSet>
      <dgm:spPr/>
      <dgm:t>
        <a:bodyPr/>
        <a:lstStyle/>
        <a:p>
          <a:endParaRPr lang="en-US"/>
        </a:p>
      </dgm:t>
    </dgm:pt>
    <dgm:pt modelId="{56D60B90-B243-48BA-863E-8F68C84BDFC9}" type="pres">
      <dgm:prSet presAssocID="{0577988E-DC3B-405D-A34C-973BCFEDB1D9}" presName="sibTrans" presStyleLbl="node1" presStyleIdx="4" presStyleCnt="10"/>
      <dgm:spPr/>
      <dgm:t>
        <a:bodyPr/>
        <a:lstStyle/>
        <a:p>
          <a:endParaRPr lang="en-US"/>
        </a:p>
      </dgm:t>
    </dgm:pt>
    <dgm:pt modelId="{FC633A9F-53A2-4B58-94C0-D28167F2873E}" type="pres">
      <dgm:prSet presAssocID="{C11DDF55-31E8-45D9-9910-04A44B793BAF}" presName="dummy" presStyleCnt="0"/>
      <dgm:spPr/>
      <dgm:t>
        <a:bodyPr/>
        <a:lstStyle/>
        <a:p>
          <a:endParaRPr lang="en-US"/>
        </a:p>
      </dgm:t>
    </dgm:pt>
    <dgm:pt modelId="{61632DBD-5108-4F0A-A80A-2899B71D85C5}" type="pres">
      <dgm:prSet presAssocID="{C11DDF55-31E8-45D9-9910-04A44B793BAF}" presName="node" presStyleLbl="revTx" presStyleIdx="5" presStyleCnt="10">
        <dgm:presLayoutVars>
          <dgm:bulletEnabled val="1"/>
        </dgm:presLayoutVars>
      </dgm:prSet>
      <dgm:spPr/>
      <dgm:t>
        <a:bodyPr/>
        <a:lstStyle/>
        <a:p>
          <a:endParaRPr lang="en-US"/>
        </a:p>
      </dgm:t>
    </dgm:pt>
    <dgm:pt modelId="{EC104652-2293-47BB-9A7B-8C4123D8E800}" type="pres">
      <dgm:prSet presAssocID="{5360E807-57FD-4D14-889B-5852167C8AA7}" presName="sibTrans" presStyleLbl="node1" presStyleIdx="5" presStyleCnt="10"/>
      <dgm:spPr/>
      <dgm:t>
        <a:bodyPr/>
        <a:lstStyle/>
        <a:p>
          <a:endParaRPr lang="en-US"/>
        </a:p>
      </dgm:t>
    </dgm:pt>
    <dgm:pt modelId="{FE6011F3-F82F-4335-A77C-67B8F23933AD}" type="pres">
      <dgm:prSet presAssocID="{DDC82B4C-BC15-49E8-AFC0-C23FED99AE8C}" presName="dummy" presStyleCnt="0"/>
      <dgm:spPr/>
      <dgm:t>
        <a:bodyPr/>
        <a:lstStyle/>
        <a:p>
          <a:endParaRPr lang="en-US"/>
        </a:p>
      </dgm:t>
    </dgm:pt>
    <dgm:pt modelId="{916406EE-585E-4633-9BFA-16A6A9D56AD1}" type="pres">
      <dgm:prSet presAssocID="{DDC82B4C-BC15-49E8-AFC0-C23FED99AE8C}" presName="node" presStyleLbl="revTx" presStyleIdx="6" presStyleCnt="10" custScaleX="131359" custRadScaleRad="105932" custRadScaleInc="3458">
        <dgm:presLayoutVars>
          <dgm:bulletEnabled val="1"/>
        </dgm:presLayoutVars>
      </dgm:prSet>
      <dgm:spPr/>
      <dgm:t>
        <a:bodyPr/>
        <a:lstStyle/>
        <a:p>
          <a:endParaRPr lang="en-US"/>
        </a:p>
      </dgm:t>
    </dgm:pt>
    <dgm:pt modelId="{2725B317-9C2C-4720-80CC-437EC311A13E}" type="pres">
      <dgm:prSet presAssocID="{489DF6F2-28C3-438F-885A-BB00AF6D12F5}" presName="sibTrans" presStyleLbl="node1" presStyleIdx="6" presStyleCnt="10"/>
      <dgm:spPr/>
      <dgm:t>
        <a:bodyPr/>
        <a:lstStyle/>
        <a:p>
          <a:endParaRPr lang="en-US"/>
        </a:p>
      </dgm:t>
    </dgm:pt>
    <dgm:pt modelId="{EA74A35D-C39B-4C44-9BA0-FA148703AD5B}" type="pres">
      <dgm:prSet presAssocID="{80774651-B79F-4042-A685-D22A72ED3240}" presName="dummy" presStyleCnt="0"/>
      <dgm:spPr/>
      <dgm:t>
        <a:bodyPr/>
        <a:lstStyle/>
        <a:p>
          <a:endParaRPr lang="en-US"/>
        </a:p>
      </dgm:t>
    </dgm:pt>
    <dgm:pt modelId="{5D46B327-2A2B-420D-9FFF-86D99846966F}" type="pres">
      <dgm:prSet presAssocID="{80774651-B79F-4042-A685-D22A72ED3240}" presName="node" presStyleLbl="revTx" presStyleIdx="7" presStyleCnt="10" custScaleX="122104" custRadScaleRad="103594" custRadScaleInc="1130">
        <dgm:presLayoutVars>
          <dgm:bulletEnabled val="1"/>
        </dgm:presLayoutVars>
      </dgm:prSet>
      <dgm:spPr/>
      <dgm:t>
        <a:bodyPr/>
        <a:lstStyle/>
        <a:p>
          <a:endParaRPr lang="en-US"/>
        </a:p>
      </dgm:t>
    </dgm:pt>
    <dgm:pt modelId="{9C327ACE-E51A-4846-9445-4280C4D3ECF7}" type="pres">
      <dgm:prSet presAssocID="{9B1AB0A2-4153-4BEC-9661-2CA76BB2CD33}" presName="sibTrans" presStyleLbl="node1" presStyleIdx="7" presStyleCnt="10" custScaleX="102262" custScaleY="99937"/>
      <dgm:spPr/>
      <dgm:t>
        <a:bodyPr/>
        <a:lstStyle/>
        <a:p>
          <a:endParaRPr lang="en-US"/>
        </a:p>
      </dgm:t>
    </dgm:pt>
    <dgm:pt modelId="{96238A28-F489-49D0-8DC5-38F1F7F10868}" type="pres">
      <dgm:prSet presAssocID="{145647AB-9A22-4FDE-88F2-D29226E5BC03}" presName="dummy" presStyleCnt="0"/>
      <dgm:spPr/>
      <dgm:t>
        <a:bodyPr/>
        <a:lstStyle/>
        <a:p>
          <a:endParaRPr lang="en-US"/>
        </a:p>
      </dgm:t>
    </dgm:pt>
    <dgm:pt modelId="{50EA6EA3-1FF4-4C3E-96FA-448288082618}" type="pres">
      <dgm:prSet presAssocID="{145647AB-9A22-4FDE-88F2-D29226E5BC03}" presName="node" presStyleLbl="revTx" presStyleIdx="8" presStyleCnt="10">
        <dgm:presLayoutVars>
          <dgm:bulletEnabled val="1"/>
        </dgm:presLayoutVars>
      </dgm:prSet>
      <dgm:spPr/>
      <dgm:t>
        <a:bodyPr/>
        <a:lstStyle/>
        <a:p>
          <a:endParaRPr lang="en-US"/>
        </a:p>
      </dgm:t>
    </dgm:pt>
    <dgm:pt modelId="{523F6689-917B-44E6-8FBC-1CA774E4B53F}" type="pres">
      <dgm:prSet presAssocID="{2B75410F-29CF-465A-90CC-D39AC57067FE}" presName="sibTrans" presStyleLbl="node1" presStyleIdx="8" presStyleCnt="10"/>
      <dgm:spPr/>
      <dgm:t>
        <a:bodyPr/>
        <a:lstStyle/>
        <a:p>
          <a:endParaRPr lang="en-US"/>
        </a:p>
      </dgm:t>
    </dgm:pt>
    <dgm:pt modelId="{59F900C8-FB08-4609-A1E5-B169C82F4098}" type="pres">
      <dgm:prSet presAssocID="{77EBD52E-2AB2-49DF-928C-B1426CBBF4C2}" presName="dummy" presStyleCnt="0"/>
      <dgm:spPr/>
      <dgm:t>
        <a:bodyPr/>
        <a:lstStyle/>
        <a:p>
          <a:endParaRPr lang="en-US"/>
        </a:p>
      </dgm:t>
    </dgm:pt>
    <dgm:pt modelId="{B611FC04-E62C-48B5-9D0E-CA40E8F95C29}" type="pres">
      <dgm:prSet presAssocID="{77EBD52E-2AB2-49DF-928C-B1426CBBF4C2}" presName="node" presStyleLbl="revTx" presStyleIdx="9" presStyleCnt="10">
        <dgm:presLayoutVars>
          <dgm:bulletEnabled val="1"/>
        </dgm:presLayoutVars>
      </dgm:prSet>
      <dgm:spPr/>
      <dgm:t>
        <a:bodyPr/>
        <a:lstStyle/>
        <a:p>
          <a:endParaRPr lang="en-US"/>
        </a:p>
      </dgm:t>
    </dgm:pt>
    <dgm:pt modelId="{30B7090E-C6C1-4E7C-AB9B-3B6BB50D52F3}" type="pres">
      <dgm:prSet presAssocID="{D6755D5E-EDBA-4EB9-8699-9EDA19F49AE0}" presName="sibTrans" presStyleLbl="node1" presStyleIdx="9" presStyleCnt="10"/>
      <dgm:spPr/>
      <dgm:t>
        <a:bodyPr/>
        <a:lstStyle/>
        <a:p>
          <a:endParaRPr lang="en-US"/>
        </a:p>
      </dgm:t>
    </dgm:pt>
  </dgm:ptLst>
  <dgm:cxnLst>
    <dgm:cxn modelId="{1E9223DF-5D74-42A4-9A1D-9E146A725D53}" srcId="{F5EDA3B6-8298-4CC3-AD1A-D52CC8123B5F}" destId="{13FD920F-E83A-40B5-A091-0834C503E53A}" srcOrd="2" destOrd="0" parTransId="{06FDFDA1-CC2C-498E-87C1-E7D04B84657F}" sibTransId="{58A72E6B-87CC-4B76-9073-F05AC39FAC03}"/>
    <dgm:cxn modelId="{2890B3CF-DC49-495E-A81E-0B21F4409C75}" type="presOf" srcId="{5360E807-57FD-4D14-889B-5852167C8AA7}" destId="{EC104652-2293-47BB-9A7B-8C4123D8E800}" srcOrd="0" destOrd="0" presId="urn:microsoft.com/office/officeart/2005/8/layout/cycle1"/>
    <dgm:cxn modelId="{7537CA41-26C1-4BE3-B95E-C1DD8C37AAD4}" srcId="{F5EDA3B6-8298-4CC3-AD1A-D52CC8123B5F}" destId="{06947A5A-AD5B-49ED-BAAD-3F9E00BFBE32}" srcOrd="3" destOrd="0" parTransId="{E62CDCA7-5168-46D0-93AF-21AECD6F8A42}" sibTransId="{937EB42B-A71A-4714-89C4-2DB6FDA34F9A}"/>
    <dgm:cxn modelId="{4DC6A000-637C-44B9-8359-BE60DD7784A6}" srcId="{F5EDA3B6-8298-4CC3-AD1A-D52CC8123B5F}" destId="{80774651-B79F-4042-A685-D22A72ED3240}" srcOrd="7" destOrd="0" parTransId="{EC79F515-C142-42E2-8A66-2A06787B382B}" sibTransId="{9B1AB0A2-4153-4BEC-9661-2CA76BB2CD33}"/>
    <dgm:cxn modelId="{E59D1E17-F3B2-445C-8C00-A0C7E47AE211}" type="presOf" srcId="{13FD920F-E83A-40B5-A091-0834C503E53A}" destId="{BD036C6F-C2F1-41A9-AF40-137612DADF8C}" srcOrd="0" destOrd="0" presId="urn:microsoft.com/office/officeart/2005/8/layout/cycle1"/>
    <dgm:cxn modelId="{CCFDA4B4-85EB-4695-928A-92C085136B05}" type="presOf" srcId="{145647AB-9A22-4FDE-88F2-D29226E5BC03}" destId="{50EA6EA3-1FF4-4C3E-96FA-448288082618}" srcOrd="0" destOrd="0" presId="urn:microsoft.com/office/officeart/2005/8/layout/cycle1"/>
    <dgm:cxn modelId="{7DE33F1D-2D51-4E47-B73D-92620BFE2A56}" type="presOf" srcId="{C11DDF55-31E8-45D9-9910-04A44B793BAF}" destId="{61632DBD-5108-4F0A-A80A-2899B71D85C5}" srcOrd="0" destOrd="0" presId="urn:microsoft.com/office/officeart/2005/8/layout/cycle1"/>
    <dgm:cxn modelId="{32ED6C90-1547-4501-9C0B-C28C64498455}" type="presOf" srcId="{7D87D0AD-003C-4788-8A4C-7C30C8A6EB6F}" destId="{F6A7C56A-362C-438F-9F62-69E9101034E8}" srcOrd="0" destOrd="0" presId="urn:microsoft.com/office/officeart/2005/8/layout/cycle1"/>
    <dgm:cxn modelId="{6D2DFE25-C130-466B-9A00-E60F7F966284}" type="presOf" srcId="{2B75410F-29CF-465A-90CC-D39AC57067FE}" destId="{523F6689-917B-44E6-8FBC-1CA774E4B53F}" srcOrd="0" destOrd="0" presId="urn:microsoft.com/office/officeart/2005/8/layout/cycle1"/>
    <dgm:cxn modelId="{2229C8BF-8983-46C5-ACB1-828E80E8642A}" type="presOf" srcId="{9B1AB0A2-4153-4BEC-9661-2CA76BB2CD33}" destId="{9C327ACE-E51A-4846-9445-4280C4D3ECF7}" srcOrd="0" destOrd="0" presId="urn:microsoft.com/office/officeart/2005/8/layout/cycle1"/>
    <dgm:cxn modelId="{7BB231BC-0837-407E-88BF-AE553FB649AB}" type="presOf" srcId="{80774651-B79F-4042-A685-D22A72ED3240}" destId="{5D46B327-2A2B-420D-9FFF-86D99846966F}" srcOrd="0" destOrd="0" presId="urn:microsoft.com/office/officeart/2005/8/layout/cycle1"/>
    <dgm:cxn modelId="{89E95F07-0991-45BE-9AA6-EF8D06DFB34C}" type="presOf" srcId="{DDC82B4C-BC15-49E8-AFC0-C23FED99AE8C}" destId="{916406EE-585E-4633-9BFA-16A6A9D56AD1}" srcOrd="0" destOrd="0" presId="urn:microsoft.com/office/officeart/2005/8/layout/cycle1"/>
    <dgm:cxn modelId="{F884572C-1D5C-43EF-BF37-58B09BA6518F}" srcId="{F5EDA3B6-8298-4CC3-AD1A-D52CC8123B5F}" destId="{145647AB-9A22-4FDE-88F2-D29226E5BC03}" srcOrd="8" destOrd="0" parTransId="{0A701B56-B3E0-4A26-BA6C-16E1A648848D}" sibTransId="{2B75410F-29CF-465A-90CC-D39AC57067FE}"/>
    <dgm:cxn modelId="{8A5DAF83-6071-41A8-B0E3-BF5F01E837AD}" type="presOf" srcId="{D6755D5E-EDBA-4EB9-8699-9EDA19F49AE0}" destId="{30B7090E-C6C1-4E7C-AB9B-3B6BB50D52F3}" srcOrd="0" destOrd="0" presId="urn:microsoft.com/office/officeart/2005/8/layout/cycle1"/>
    <dgm:cxn modelId="{CF32E386-CD91-4832-8F9F-5B4B1B6F179D}" type="presOf" srcId="{489DF6F2-28C3-438F-885A-BB00AF6D12F5}" destId="{2725B317-9C2C-4720-80CC-437EC311A13E}" srcOrd="0" destOrd="0" presId="urn:microsoft.com/office/officeart/2005/8/layout/cycle1"/>
    <dgm:cxn modelId="{BC2C0818-3226-490C-96B2-E2CD1CEDA99B}" type="presOf" srcId="{9BBAF3B9-FEE1-49CE-93AC-982586BEA3AF}" destId="{9B63A96C-C37D-4E7F-8DE2-94BE3B931252}" srcOrd="0" destOrd="0" presId="urn:microsoft.com/office/officeart/2005/8/layout/cycle1"/>
    <dgm:cxn modelId="{12D773E4-0424-46EB-B281-43538FD32C9A}" srcId="{F5EDA3B6-8298-4CC3-AD1A-D52CC8123B5F}" destId="{A024D2FF-C063-4D0B-8F9F-FCE19F76E2CD}" srcOrd="0" destOrd="0" parTransId="{A9F354D6-952E-448B-8329-9B8F16C67DF6}" sibTransId="{22DFB3D4-99FD-407E-BE98-C8359981A6C3}"/>
    <dgm:cxn modelId="{0976B109-E6A8-41BB-9D26-7F3F473E3EAD}" type="presOf" srcId="{027A957F-88ED-45AD-8756-CE619C671EA8}" destId="{69E4A041-B200-41D0-90E2-0FCFB7EC27F7}" srcOrd="0" destOrd="0" presId="urn:microsoft.com/office/officeart/2005/8/layout/cycle1"/>
    <dgm:cxn modelId="{EC6C9CC9-2D9C-47ED-8AC2-7C66C5D4DFCA}" type="presOf" srcId="{58A72E6B-87CC-4B76-9073-F05AC39FAC03}" destId="{7E46045D-FBDA-4C6F-8385-DA978C1377CC}" srcOrd="0" destOrd="0" presId="urn:microsoft.com/office/officeart/2005/8/layout/cycle1"/>
    <dgm:cxn modelId="{319CB5F5-A98D-4BC0-A736-7BEBBE0A691A}" type="presOf" srcId="{0577988E-DC3B-405D-A34C-973BCFEDB1D9}" destId="{56D60B90-B243-48BA-863E-8F68C84BDFC9}" srcOrd="0" destOrd="0" presId="urn:microsoft.com/office/officeart/2005/8/layout/cycle1"/>
    <dgm:cxn modelId="{11E8938D-B9C8-434A-B841-5B268B48B20B}" type="presOf" srcId="{F5EDA3B6-8298-4CC3-AD1A-D52CC8123B5F}" destId="{98A95B99-717E-4CF3-B606-D2134BA5D4F4}" srcOrd="0" destOrd="0" presId="urn:microsoft.com/office/officeart/2005/8/layout/cycle1"/>
    <dgm:cxn modelId="{BEE92635-A92F-4653-A01A-8312E03C8C12}" srcId="{F5EDA3B6-8298-4CC3-AD1A-D52CC8123B5F}" destId="{027A957F-88ED-45AD-8756-CE619C671EA8}" srcOrd="4" destOrd="0" parTransId="{1CADDA20-9C78-4379-9BAA-1C083079F3A3}" sibTransId="{0577988E-DC3B-405D-A34C-973BCFEDB1D9}"/>
    <dgm:cxn modelId="{DD59B2C4-8AEA-47B8-B6F1-977E749F2ACE}" type="presOf" srcId="{22DFB3D4-99FD-407E-BE98-C8359981A6C3}" destId="{5BC01CE0-864A-421C-9628-B5ED19CF3CC9}" srcOrd="0" destOrd="0" presId="urn:microsoft.com/office/officeart/2005/8/layout/cycle1"/>
    <dgm:cxn modelId="{AAE82F35-E565-4D33-B6A7-21DA3C5E8704}" type="presOf" srcId="{06947A5A-AD5B-49ED-BAAD-3F9E00BFBE32}" destId="{436A10E8-1FDE-4ECB-AFA3-C5A26E156951}" srcOrd="0" destOrd="0" presId="urn:microsoft.com/office/officeart/2005/8/layout/cycle1"/>
    <dgm:cxn modelId="{5DB9A31D-CE44-426E-8A94-2A1ECCE0BBF0}" type="presOf" srcId="{77EBD52E-2AB2-49DF-928C-B1426CBBF4C2}" destId="{B611FC04-E62C-48B5-9D0E-CA40E8F95C29}" srcOrd="0" destOrd="0" presId="urn:microsoft.com/office/officeart/2005/8/layout/cycle1"/>
    <dgm:cxn modelId="{B781334D-9FBC-43D6-ABD6-5D106B8FF0D1}" type="presOf" srcId="{937EB42B-A71A-4714-89C4-2DB6FDA34F9A}" destId="{C8D18345-A976-48BB-8314-8A6F65435556}" srcOrd="0" destOrd="0" presId="urn:microsoft.com/office/officeart/2005/8/layout/cycle1"/>
    <dgm:cxn modelId="{36CC10B2-1962-4DC5-B43A-7CA3E978A79C}" srcId="{F5EDA3B6-8298-4CC3-AD1A-D52CC8123B5F}" destId="{7D87D0AD-003C-4788-8A4C-7C30C8A6EB6F}" srcOrd="1" destOrd="0" parTransId="{7744FC7F-8E6C-458A-AEA9-6F3AB6DCA4B0}" sibTransId="{9BBAF3B9-FEE1-49CE-93AC-982586BEA3AF}"/>
    <dgm:cxn modelId="{D3F1070B-6461-4B50-8A2F-517D2FA9E5B3}" srcId="{F5EDA3B6-8298-4CC3-AD1A-D52CC8123B5F}" destId="{DDC82B4C-BC15-49E8-AFC0-C23FED99AE8C}" srcOrd="6" destOrd="0" parTransId="{F8747A95-1C5A-4568-84B7-441811611890}" sibTransId="{489DF6F2-28C3-438F-885A-BB00AF6D12F5}"/>
    <dgm:cxn modelId="{5ED6946B-79ED-4B89-AEBE-FB562E73FF5D}" srcId="{F5EDA3B6-8298-4CC3-AD1A-D52CC8123B5F}" destId="{77EBD52E-2AB2-49DF-928C-B1426CBBF4C2}" srcOrd="9" destOrd="0" parTransId="{24CF4DC2-9CE6-4D40-B2A5-AD8A7C8063A8}" sibTransId="{D6755D5E-EDBA-4EB9-8699-9EDA19F49AE0}"/>
    <dgm:cxn modelId="{31A689D2-A079-426F-9422-FFB10481ADE8}" srcId="{F5EDA3B6-8298-4CC3-AD1A-D52CC8123B5F}" destId="{C11DDF55-31E8-45D9-9910-04A44B793BAF}" srcOrd="5" destOrd="0" parTransId="{220AC3DB-B72C-452E-B4BC-EAE63D005489}" sibTransId="{5360E807-57FD-4D14-889B-5852167C8AA7}"/>
    <dgm:cxn modelId="{386757E2-EDE9-43E5-9EAE-F8C655E07B70}" type="presOf" srcId="{A024D2FF-C063-4D0B-8F9F-FCE19F76E2CD}" destId="{FE1E2A46-5F60-4E28-BB27-0385444A4701}" srcOrd="0" destOrd="0" presId="urn:microsoft.com/office/officeart/2005/8/layout/cycle1"/>
    <dgm:cxn modelId="{3D22B734-7526-480C-8647-6A2D270494B9}" type="presParOf" srcId="{98A95B99-717E-4CF3-B606-D2134BA5D4F4}" destId="{A634C6B2-C4A1-471E-B08A-F8F07208CCAD}" srcOrd="0" destOrd="0" presId="urn:microsoft.com/office/officeart/2005/8/layout/cycle1"/>
    <dgm:cxn modelId="{BB11CB69-11B9-48EA-91D1-5D0BE33F562D}" type="presParOf" srcId="{98A95B99-717E-4CF3-B606-D2134BA5D4F4}" destId="{FE1E2A46-5F60-4E28-BB27-0385444A4701}" srcOrd="1" destOrd="0" presId="urn:microsoft.com/office/officeart/2005/8/layout/cycle1"/>
    <dgm:cxn modelId="{15A9B3A2-CC79-414D-A98D-2F035293F4E0}" type="presParOf" srcId="{98A95B99-717E-4CF3-B606-D2134BA5D4F4}" destId="{5BC01CE0-864A-421C-9628-B5ED19CF3CC9}" srcOrd="2" destOrd="0" presId="urn:microsoft.com/office/officeart/2005/8/layout/cycle1"/>
    <dgm:cxn modelId="{DD222AA6-F315-4494-8244-D666EA74F2CB}" type="presParOf" srcId="{98A95B99-717E-4CF3-B606-D2134BA5D4F4}" destId="{D85A0625-17F0-4172-A29F-D0B9E9E79DD4}" srcOrd="3" destOrd="0" presId="urn:microsoft.com/office/officeart/2005/8/layout/cycle1"/>
    <dgm:cxn modelId="{6A9F3422-8547-41EA-A25B-C79825C8ADB7}" type="presParOf" srcId="{98A95B99-717E-4CF3-B606-D2134BA5D4F4}" destId="{F6A7C56A-362C-438F-9F62-69E9101034E8}" srcOrd="4" destOrd="0" presId="urn:microsoft.com/office/officeart/2005/8/layout/cycle1"/>
    <dgm:cxn modelId="{73CB9EE3-A79D-4C8B-8EE1-0D708BA46741}" type="presParOf" srcId="{98A95B99-717E-4CF3-B606-D2134BA5D4F4}" destId="{9B63A96C-C37D-4E7F-8DE2-94BE3B931252}" srcOrd="5" destOrd="0" presId="urn:microsoft.com/office/officeart/2005/8/layout/cycle1"/>
    <dgm:cxn modelId="{9E0614BC-BD0E-4395-B469-0CDEB2F20DF5}" type="presParOf" srcId="{98A95B99-717E-4CF3-B606-D2134BA5D4F4}" destId="{BB841ABC-FCD9-4CCA-B59F-86A87CF9F438}" srcOrd="6" destOrd="0" presId="urn:microsoft.com/office/officeart/2005/8/layout/cycle1"/>
    <dgm:cxn modelId="{FCE8B598-05B7-47BB-B7AE-DDEABC2D66EC}" type="presParOf" srcId="{98A95B99-717E-4CF3-B606-D2134BA5D4F4}" destId="{BD036C6F-C2F1-41A9-AF40-137612DADF8C}" srcOrd="7" destOrd="0" presId="urn:microsoft.com/office/officeart/2005/8/layout/cycle1"/>
    <dgm:cxn modelId="{7A570300-3EF0-48A9-9392-CCE85BBF0F47}" type="presParOf" srcId="{98A95B99-717E-4CF3-B606-D2134BA5D4F4}" destId="{7E46045D-FBDA-4C6F-8385-DA978C1377CC}" srcOrd="8" destOrd="0" presId="urn:microsoft.com/office/officeart/2005/8/layout/cycle1"/>
    <dgm:cxn modelId="{9F971C5B-4109-44DF-85EA-CA034007FBEF}" type="presParOf" srcId="{98A95B99-717E-4CF3-B606-D2134BA5D4F4}" destId="{1DF05EEE-9B1B-4717-9825-1990665107C4}" srcOrd="9" destOrd="0" presId="urn:microsoft.com/office/officeart/2005/8/layout/cycle1"/>
    <dgm:cxn modelId="{69E79E35-CCB1-412F-9113-C54AE65F84BB}" type="presParOf" srcId="{98A95B99-717E-4CF3-B606-D2134BA5D4F4}" destId="{436A10E8-1FDE-4ECB-AFA3-C5A26E156951}" srcOrd="10" destOrd="0" presId="urn:microsoft.com/office/officeart/2005/8/layout/cycle1"/>
    <dgm:cxn modelId="{DD96C174-BF7C-4140-A0C7-0BC13AC8606C}" type="presParOf" srcId="{98A95B99-717E-4CF3-B606-D2134BA5D4F4}" destId="{C8D18345-A976-48BB-8314-8A6F65435556}" srcOrd="11" destOrd="0" presId="urn:microsoft.com/office/officeart/2005/8/layout/cycle1"/>
    <dgm:cxn modelId="{5B619D40-1D0A-4D8B-9D5A-BEDB921AC9D2}" type="presParOf" srcId="{98A95B99-717E-4CF3-B606-D2134BA5D4F4}" destId="{8856DACF-3F65-4B86-A4A4-00B28F047F04}" srcOrd="12" destOrd="0" presId="urn:microsoft.com/office/officeart/2005/8/layout/cycle1"/>
    <dgm:cxn modelId="{920551F7-556E-4BF6-A2A0-52C53C0FB7DC}" type="presParOf" srcId="{98A95B99-717E-4CF3-B606-D2134BA5D4F4}" destId="{69E4A041-B200-41D0-90E2-0FCFB7EC27F7}" srcOrd="13" destOrd="0" presId="urn:microsoft.com/office/officeart/2005/8/layout/cycle1"/>
    <dgm:cxn modelId="{81F43FC4-97C7-4470-A2D0-2EECF7B5B81D}" type="presParOf" srcId="{98A95B99-717E-4CF3-B606-D2134BA5D4F4}" destId="{56D60B90-B243-48BA-863E-8F68C84BDFC9}" srcOrd="14" destOrd="0" presId="urn:microsoft.com/office/officeart/2005/8/layout/cycle1"/>
    <dgm:cxn modelId="{9EB616C6-073E-4DFC-8156-764EF244F9CE}" type="presParOf" srcId="{98A95B99-717E-4CF3-B606-D2134BA5D4F4}" destId="{FC633A9F-53A2-4B58-94C0-D28167F2873E}" srcOrd="15" destOrd="0" presId="urn:microsoft.com/office/officeart/2005/8/layout/cycle1"/>
    <dgm:cxn modelId="{15E8B3EE-8E7F-4CC1-90DE-6E9A64700137}" type="presParOf" srcId="{98A95B99-717E-4CF3-B606-D2134BA5D4F4}" destId="{61632DBD-5108-4F0A-A80A-2899B71D85C5}" srcOrd="16" destOrd="0" presId="urn:microsoft.com/office/officeart/2005/8/layout/cycle1"/>
    <dgm:cxn modelId="{6596FB0B-7572-4A36-B033-CA3B74A472E9}" type="presParOf" srcId="{98A95B99-717E-4CF3-B606-D2134BA5D4F4}" destId="{EC104652-2293-47BB-9A7B-8C4123D8E800}" srcOrd="17" destOrd="0" presId="urn:microsoft.com/office/officeart/2005/8/layout/cycle1"/>
    <dgm:cxn modelId="{E970AF41-D3DB-4FE6-9ACA-4F12A068A29F}" type="presParOf" srcId="{98A95B99-717E-4CF3-B606-D2134BA5D4F4}" destId="{FE6011F3-F82F-4335-A77C-67B8F23933AD}" srcOrd="18" destOrd="0" presId="urn:microsoft.com/office/officeart/2005/8/layout/cycle1"/>
    <dgm:cxn modelId="{59D0509F-AC0C-4EE3-83A4-3054494B6E9F}" type="presParOf" srcId="{98A95B99-717E-4CF3-B606-D2134BA5D4F4}" destId="{916406EE-585E-4633-9BFA-16A6A9D56AD1}" srcOrd="19" destOrd="0" presId="urn:microsoft.com/office/officeart/2005/8/layout/cycle1"/>
    <dgm:cxn modelId="{936D1CA3-C266-4F51-BBCE-5440EABEA462}" type="presParOf" srcId="{98A95B99-717E-4CF3-B606-D2134BA5D4F4}" destId="{2725B317-9C2C-4720-80CC-437EC311A13E}" srcOrd="20" destOrd="0" presId="urn:microsoft.com/office/officeart/2005/8/layout/cycle1"/>
    <dgm:cxn modelId="{B556DBAC-F768-4A6E-9F8B-24E5B9CAA32F}" type="presParOf" srcId="{98A95B99-717E-4CF3-B606-D2134BA5D4F4}" destId="{EA74A35D-C39B-4C44-9BA0-FA148703AD5B}" srcOrd="21" destOrd="0" presId="urn:microsoft.com/office/officeart/2005/8/layout/cycle1"/>
    <dgm:cxn modelId="{7D1B1E36-0C7C-45EA-8DE3-BD8DE1FDCDD7}" type="presParOf" srcId="{98A95B99-717E-4CF3-B606-D2134BA5D4F4}" destId="{5D46B327-2A2B-420D-9FFF-86D99846966F}" srcOrd="22" destOrd="0" presId="urn:microsoft.com/office/officeart/2005/8/layout/cycle1"/>
    <dgm:cxn modelId="{24C5439F-BEF5-4FBC-825D-277A74205AA8}" type="presParOf" srcId="{98A95B99-717E-4CF3-B606-D2134BA5D4F4}" destId="{9C327ACE-E51A-4846-9445-4280C4D3ECF7}" srcOrd="23" destOrd="0" presId="urn:microsoft.com/office/officeart/2005/8/layout/cycle1"/>
    <dgm:cxn modelId="{F414082F-8468-4AB2-97CC-131438F0E8A1}" type="presParOf" srcId="{98A95B99-717E-4CF3-B606-D2134BA5D4F4}" destId="{96238A28-F489-49D0-8DC5-38F1F7F10868}" srcOrd="24" destOrd="0" presId="urn:microsoft.com/office/officeart/2005/8/layout/cycle1"/>
    <dgm:cxn modelId="{5E44C865-82AC-445E-AFAA-97E926D4F3DF}" type="presParOf" srcId="{98A95B99-717E-4CF3-B606-D2134BA5D4F4}" destId="{50EA6EA3-1FF4-4C3E-96FA-448288082618}" srcOrd="25" destOrd="0" presId="urn:microsoft.com/office/officeart/2005/8/layout/cycle1"/>
    <dgm:cxn modelId="{D7F7EDA4-48ED-4D38-BE51-1FD69730E455}" type="presParOf" srcId="{98A95B99-717E-4CF3-B606-D2134BA5D4F4}" destId="{523F6689-917B-44E6-8FBC-1CA774E4B53F}" srcOrd="26" destOrd="0" presId="urn:microsoft.com/office/officeart/2005/8/layout/cycle1"/>
    <dgm:cxn modelId="{AA650BAD-9FD5-43EA-8C42-1FE42AEEBE3E}" type="presParOf" srcId="{98A95B99-717E-4CF3-B606-D2134BA5D4F4}" destId="{59F900C8-FB08-4609-A1E5-B169C82F4098}" srcOrd="27" destOrd="0" presId="urn:microsoft.com/office/officeart/2005/8/layout/cycle1"/>
    <dgm:cxn modelId="{656282A1-F543-438F-80F9-EF5C4208EDF6}" type="presParOf" srcId="{98A95B99-717E-4CF3-B606-D2134BA5D4F4}" destId="{B611FC04-E62C-48B5-9D0E-CA40E8F95C29}" srcOrd="28" destOrd="0" presId="urn:microsoft.com/office/officeart/2005/8/layout/cycle1"/>
    <dgm:cxn modelId="{A4DE40E9-6FAA-466A-88AB-C559F93AA45B}" type="presParOf" srcId="{98A95B99-717E-4CF3-B606-D2134BA5D4F4}" destId="{30B7090E-C6C1-4E7C-AB9B-3B6BB50D52F3}" srcOrd="29" destOrd="0" presId="urn:microsoft.com/office/officeart/2005/8/layout/cycle1"/>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E2A46-5F60-4E28-BB27-0385444A4701}">
      <dsp:nvSpPr>
        <dsp:cNvPr id="0" name=""/>
        <dsp:cNvSpPr/>
      </dsp:nvSpPr>
      <dsp:spPr>
        <a:xfrm>
          <a:off x="3725858" y="3070"/>
          <a:ext cx="754781" cy="754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latin typeface="Arial Narrow" panose="020B0606020202030204" pitchFamily="34" charset="0"/>
            </a:rPr>
            <a:t>Juvenile and Adult  Justice</a:t>
          </a:r>
          <a:endParaRPr lang="en-US" sz="1100" b="1" kern="1200" dirty="0">
            <a:latin typeface="Arial Narrow" panose="020B0606020202030204" pitchFamily="34" charset="0"/>
          </a:endParaRPr>
        </a:p>
      </dsp:txBody>
      <dsp:txXfrm>
        <a:off x="3725858" y="3070"/>
        <a:ext cx="754781" cy="754781"/>
      </dsp:txXfrm>
    </dsp:sp>
    <dsp:sp modelId="{5BC01CE0-864A-421C-9628-B5ED19CF3CC9}">
      <dsp:nvSpPr>
        <dsp:cNvPr id="0" name=""/>
        <dsp:cNvSpPr/>
      </dsp:nvSpPr>
      <dsp:spPr>
        <a:xfrm>
          <a:off x="509648" y="206880"/>
          <a:ext cx="5892312" cy="5892312"/>
        </a:xfrm>
        <a:prstGeom prst="circularArrow">
          <a:avLst>
            <a:gd name="adj1" fmla="val 2498"/>
            <a:gd name="adj2" fmla="val 151319"/>
            <a:gd name="adj3" fmla="val 18435219"/>
            <a:gd name="adj4" fmla="val 17540810"/>
            <a:gd name="adj5" fmla="val 2914"/>
          </a:avLst>
        </a:prstGeom>
        <a:solidFill>
          <a:srgbClr val="1A346D"/>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A7C56A-362C-438F-9F62-69E9101034E8}">
      <dsp:nvSpPr>
        <dsp:cNvPr id="0" name=""/>
        <dsp:cNvSpPr/>
      </dsp:nvSpPr>
      <dsp:spPr>
        <a:xfrm>
          <a:off x="5158601" y="970108"/>
          <a:ext cx="754781" cy="754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latin typeface="Arial Narrow" panose="020B0606020202030204" pitchFamily="34" charset="0"/>
            </a:rPr>
            <a:t>Health Care Services and Financing</a:t>
          </a:r>
          <a:endParaRPr lang="en-US" sz="1100" b="1" kern="1200" dirty="0">
            <a:latin typeface="Arial Narrow" panose="020B0606020202030204" pitchFamily="34" charset="0"/>
          </a:endParaRPr>
        </a:p>
      </dsp:txBody>
      <dsp:txXfrm>
        <a:off x="5158601" y="970108"/>
        <a:ext cx="754781" cy="754781"/>
      </dsp:txXfrm>
    </dsp:sp>
    <dsp:sp modelId="{9B63A96C-C37D-4E7F-8DE2-94BE3B931252}">
      <dsp:nvSpPr>
        <dsp:cNvPr id="0" name=""/>
        <dsp:cNvSpPr/>
      </dsp:nvSpPr>
      <dsp:spPr>
        <a:xfrm>
          <a:off x="277791" y="-88299"/>
          <a:ext cx="5892312" cy="5892312"/>
        </a:xfrm>
        <a:prstGeom prst="circularArrow">
          <a:avLst>
            <a:gd name="adj1" fmla="val 2498"/>
            <a:gd name="adj2" fmla="val 151319"/>
            <a:gd name="adj3" fmla="val 21196217"/>
            <a:gd name="adj4" fmla="val 20160661"/>
            <a:gd name="adj5" fmla="val 2914"/>
          </a:avLst>
        </a:prstGeom>
        <a:solidFill>
          <a:srgbClr val="1A346D"/>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036C6F-C2F1-41A9-AF40-137612DADF8C}">
      <dsp:nvSpPr>
        <dsp:cNvPr id="0" name=""/>
        <dsp:cNvSpPr/>
      </dsp:nvSpPr>
      <dsp:spPr>
        <a:xfrm>
          <a:off x="5651427" y="2653388"/>
          <a:ext cx="754781" cy="754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latin typeface="Arial Narrow" panose="020B0606020202030204" pitchFamily="34" charset="0"/>
            </a:rPr>
            <a:t>Human Services</a:t>
          </a:r>
          <a:endParaRPr lang="en-US" sz="1100" b="1" kern="1200" dirty="0">
            <a:latin typeface="Arial Narrow" panose="020B0606020202030204" pitchFamily="34" charset="0"/>
          </a:endParaRPr>
        </a:p>
      </dsp:txBody>
      <dsp:txXfrm>
        <a:off x="5651427" y="2653388"/>
        <a:ext cx="754781" cy="754781"/>
      </dsp:txXfrm>
    </dsp:sp>
    <dsp:sp modelId="{7E46045D-FBDA-4C6F-8385-DA978C1377CC}">
      <dsp:nvSpPr>
        <dsp:cNvPr id="0" name=""/>
        <dsp:cNvSpPr/>
      </dsp:nvSpPr>
      <dsp:spPr>
        <a:xfrm>
          <a:off x="295952" y="84623"/>
          <a:ext cx="5892312" cy="5892312"/>
        </a:xfrm>
        <a:prstGeom prst="circularArrow">
          <a:avLst>
            <a:gd name="adj1" fmla="val 2498"/>
            <a:gd name="adj2" fmla="val 151319"/>
            <a:gd name="adj3" fmla="val 1462393"/>
            <a:gd name="adj4" fmla="val 466993"/>
            <a:gd name="adj5" fmla="val 2914"/>
          </a:avLst>
        </a:prstGeom>
        <a:solidFill>
          <a:srgbClr val="1A346D"/>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6A10E8-1FDE-4ECB-AFA3-C5A26E156951}">
      <dsp:nvSpPr>
        <dsp:cNvPr id="0" name=""/>
        <dsp:cNvSpPr/>
      </dsp:nvSpPr>
      <dsp:spPr>
        <a:xfrm>
          <a:off x="4990337" y="4291374"/>
          <a:ext cx="1012532" cy="754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latin typeface="Arial Narrow" panose="020B0606020202030204" pitchFamily="34" charset="0"/>
            </a:rPr>
            <a:t>Faith Based  Communities</a:t>
          </a:r>
          <a:endParaRPr lang="en-US" sz="1100" b="1" kern="1200" dirty="0">
            <a:latin typeface="Arial Narrow" panose="020B0606020202030204" pitchFamily="34" charset="0"/>
          </a:endParaRPr>
        </a:p>
      </dsp:txBody>
      <dsp:txXfrm>
        <a:off x="4990337" y="4291374"/>
        <a:ext cx="1012532" cy="754781"/>
      </dsp:txXfrm>
    </dsp:sp>
    <dsp:sp modelId="{C8D18345-A976-48BB-8314-8A6F65435556}">
      <dsp:nvSpPr>
        <dsp:cNvPr id="0" name=""/>
        <dsp:cNvSpPr/>
      </dsp:nvSpPr>
      <dsp:spPr>
        <a:xfrm>
          <a:off x="295952" y="84623"/>
          <a:ext cx="5892312" cy="5892312"/>
        </a:xfrm>
        <a:prstGeom prst="circularArrow">
          <a:avLst>
            <a:gd name="adj1" fmla="val 2498"/>
            <a:gd name="adj2" fmla="val 151319"/>
            <a:gd name="adj3" fmla="val 3665422"/>
            <a:gd name="adj4" fmla="val 2779211"/>
            <a:gd name="adj5" fmla="val 2914"/>
          </a:avLst>
        </a:prstGeom>
        <a:solidFill>
          <a:srgbClr val="1A346D"/>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E4A041-B200-41D0-90E2-0FCFB7EC27F7}">
      <dsp:nvSpPr>
        <dsp:cNvPr id="0" name=""/>
        <dsp:cNvSpPr/>
      </dsp:nvSpPr>
      <dsp:spPr>
        <a:xfrm>
          <a:off x="3725858" y="5303706"/>
          <a:ext cx="754781" cy="754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bg1"/>
              </a:solidFill>
              <a:latin typeface="Arial Narrow" panose="020B0606020202030204" pitchFamily="34" charset="0"/>
            </a:rPr>
            <a:t>Education and Early Care</a:t>
          </a:r>
          <a:endParaRPr lang="en-US" sz="1100" b="1" kern="1200" dirty="0">
            <a:solidFill>
              <a:schemeClr val="bg1"/>
            </a:solidFill>
            <a:latin typeface="Arial Narrow" panose="020B0606020202030204" pitchFamily="34" charset="0"/>
          </a:endParaRPr>
        </a:p>
      </dsp:txBody>
      <dsp:txXfrm>
        <a:off x="3725858" y="5303706"/>
        <a:ext cx="754781" cy="754781"/>
      </dsp:txXfrm>
    </dsp:sp>
    <dsp:sp modelId="{56D60B90-B243-48BA-863E-8F68C84BDFC9}">
      <dsp:nvSpPr>
        <dsp:cNvPr id="0" name=""/>
        <dsp:cNvSpPr/>
      </dsp:nvSpPr>
      <dsp:spPr>
        <a:xfrm>
          <a:off x="295952" y="84623"/>
          <a:ext cx="5892312" cy="5892312"/>
        </a:xfrm>
        <a:prstGeom prst="circularArrow">
          <a:avLst>
            <a:gd name="adj1" fmla="val 2498"/>
            <a:gd name="adj2" fmla="val 151319"/>
            <a:gd name="adj3" fmla="val 5848484"/>
            <a:gd name="adj4" fmla="val 4800197"/>
            <a:gd name="adj5" fmla="val 2914"/>
          </a:avLst>
        </a:prstGeom>
        <a:solidFill>
          <a:srgbClr val="1A346D"/>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632DBD-5108-4F0A-A80A-2899B71D85C5}">
      <dsp:nvSpPr>
        <dsp:cNvPr id="0" name=""/>
        <dsp:cNvSpPr/>
      </dsp:nvSpPr>
      <dsp:spPr>
        <a:xfrm>
          <a:off x="2003577" y="5303706"/>
          <a:ext cx="754781" cy="754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bg1"/>
              </a:solidFill>
              <a:latin typeface="Arial Narrow" panose="020B0606020202030204" pitchFamily="34" charset="0"/>
            </a:rPr>
            <a:t>Media</a:t>
          </a:r>
          <a:endParaRPr lang="en-US" sz="1100" b="1" kern="1200" dirty="0">
            <a:solidFill>
              <a:schemeClr val="bg1"/>
            </a:solidFill>
            <a:latin typeface="Arial Narrow" panose="020B0606020202030204" pitchFamily="34" charset="0"/>
          </a:endParaRPr>
        </a:p>
      </dsp:txBody>
      <dsp:txXfrm>
        <a:off x="2003577" y="5303706"/>
        <a:ext cx="754781" cy="754781"/>
      </dsp:txXfrm>
    </dsp:sp>
    <dsp:sp modelId="{EC104652-2293-47BB-9A7B-8C4123D8E800}">
      <dsp:nvSpPr>
        <dsp:cNvPr id="0" name=""/>
        <dsp:cNvSpPr/>
      </dsp:nvSpPr>
      <dsp:spPr>
        <a:xfrm>
          <a:off x="-180246" y="-99431"/>
          <a:ext cx="5892312" cy="5892312"/>
        </a:xfrm>
        <a:prstGeom prst="circularArrow">
          <a:avLst>
            <a:gd name="adj1" fmla="val 2498"/>
            <a:gd name="adj2" fmla="val 151319"/>
            <a:gd name="adj3" fmla="val 7356160"/>
            <a:gd name="adj4" fmla="val 6352573"/>
            <a:gd name="adj5" fmla="val 2914"/>
          </a:avLst>
        </a:prstGeom>
        <a:solidFill>
          <a:srgbClr val="1A346D"/>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6406EE-585E-4633-9BFA-16A6A9D56AD1}">
      <dsp:nvSpPr>
        <dsp:cNvPr id="0" name=""/>
        <dsp:cNvSpPr/>
      </dsp:nvSpPr>
      <dsp:spPr>
        <a:xfrm>
          <a:off x="345636" y="4371198"/>
          <a:ext cx="991473" cy="754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latin typeface="Arial Narrow" panose="020B0606020202030204" pitchFamily="34" charset="0"/>
            </a:rPr>
            <a:t>Mental Health &amp; Substance Abuse Services</a:t>
          </a:r>
          <a:endParaRPr lang="en-US" sz="1100" b="1" kern="1200" dirty="0">
            <a:latin typeface="Arial Narrow" panose="020B0606020202030204" pitchFamily="34" charset="0"/>
          </a:endParaRPr>
        </a:p>
      </dsp:txBody>
      <dsp:txXfrm>
        <a:off x="345636" y="4371198"/>
        <a:ext cx="991473" cy="754781"/>
      </dsp:txXfrm>
    </dsp:sp>
    <dsp:sp modelId="{2725B317-9C2C-4720-80CC-437EC311A13E}">
      <dsp:nvSpPr>
        <dsp:cNvPr id="0" name=""/>
        <dsp:cNvSpPr/>
      </dsp:nvSpPr>
      <dsp:spPr>
        <a:xfrm>
          <a:off x="318299" y="570629"/>
          <a:ext cx="5892312" cy="5892312"/>
        </a:xfrm>
        <a:prstGeom prst="circularArrow">
          <a:avLst>
            <a:gd name="adj1" fmla="val 2498"/>
            <a:gd name="adj2" fmla="val 151319"/>
            <a:gd name="adj3" fmla="val 10791141"/>
            <a:gd name="adj4" fmla="val 9728723"/>
            <a:gd name="adj5" fmla="val 2914"/>
          </a:avLst>
        </a:prstGeom>
        <a:solidFill>
          <a:srgbClr val="1A346D"/>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46B327-2A2B-420D-9FFF-86D99846966F}">
      <dsp:nvSpPr>
        <dsp:cNvPr id="0" name=""/>
        <dsp:cNvSpPr/>
      </dsp:nvSpPr>
      <dsp:spPr>
        <a:xfrm>
          <a:off x="-5408" y="2646556"/>
          <a:ext cx="921618" cy="754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latin typeface="Arial Narrow" panose="020B0606020202030204" pitchFamily="34" charset="0"/>
            </a:rPr>
            <a:t>Philanthropy</a:t>
          </a:r>
          <a:endParaRPr lang="en-US" sz="1100" b="1" kern="1200" dirty="0">
            <a:latin typeface="Arial Narrow" panose="020B0606020202030204" pitchFamily="34" charset="0"/>
          </a:endParaRPr>
        </a:p>
      </dsp:txBody>
      <dsp:txXfrm>
        <a:off x="-5408" y="2646556"/>
        <a:ext cx="921618" cy="754781"/>
      </dsp:txXfrm>
    </dsp:sp>
    <dsp:sp modelId="{9C327ACE-E51A-4846-9445-4280C4D3ECF7}">
      <dsp:nvSpPr>
        <dsp:cNvPr id="0" name=""/>
        <dsp:cNvSpPr/>
      </dsp:nvSpPr>
      <dsp:spPr>
        <a:xfrm>
          <a:off x="229299" y="86502"/>
          <a:ext cx="6025597" cy="5888600"/>
        </a:xfrm>
        <a:prstGeom prst="circularArrow">
          <a:avLst>
            <a:gd name="adj1" fmla="val 2498"/>
            <a:gd name="adj2" fmla="val 151319"/>
            <a:gd name="adj3" fmla="val 12262425"/>
            <a:gd name="adj4" fmla="val 11275530"/>
            <a:gd name="adj5" fmla="val 2914"/>
          </a:avLst>
        </a:prstGeom>
        <a:solidFill>
          <a:srgbClr val="1A346D"/>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EA6EA3-1FF4-4C3E-96FA-448288082618}">
      <dsp:nvSpPr>
        <dsp:cNvPr id="0" name=""/>
        <dsp:cNvSpPr/>
      </dsp:nvSpPr>
      <dsp:spPr>
        <a:xfrm>
          <a:off x="610223" y="1015402"/>
          <a:ext cx="754781" cy="754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latin typeface="Arial Narrow" panose="020B0606020202030204" pitchFamily="34" charset="0"/>
            </a:rPr>
            <a:t>Child Welfare</a:t>
          </a:r>
          <a:endParaRPr lang="en-US" sz="1100" b="1" kern="1200" dirty="0">
            <a:latin typeface="Arial Narrow" panose="020B0606020202030204" pitchFamily="34" charset="0"/>
          </a:endParaRPr>
        </a:p>
      </dsp:txBody>
      <dsp:txXfrm>
        <a:off x="610223" y="1015402"/>
        <a:ext cx="754781" cy="754781"/>
      </dsp:txXfrm>
    </dsp:sp>
    <dsp:sp modelId="{523F6689-917B-44E6-8FBC-1CA774E4B53F}">
      <dsp:nvSpPr>
        <dsp:cNvPr id="0" name=""/>
        <dsp:cNvSpPr/>
      </dsp:nvSpPr>
      <dsp:spPr>
        <a:xfrm>
          <a:off x="295952" y="84623"/>
          <a:ext cx="5892312" cy="5892312"/>
        </a:xfrm>
        <a:prstGeom prst="circularArrow">
          <a:avLst>
            <a:gd name="adj1" fmla="val 2498"/>
            <a:gd name="adj2" fmla="val 151319"/>
            <a:gd name="adj3" fmla="val 14465422"/>
            <a:gd name="adj4" fmla="val 13579211"/>
            <a:gd name="adj5" fmla="val 2914"/>
          </a:avLst>
        </a:prstGeom>
        <a:solidFill>
          <a:srgbClr val="1A346D"/>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11FC04-E62C-48B5-9D0E-CA40E8F95C29}">
      <dsp:nvSpPr>
        <dsp:cNvPr id="0" name=""/>
        <dsp:cNvSpPr/>
      </dsp:nvSpPr>
      <dsp:spPr>
        <a:xfrm>
          <a:off x="2003577" y="3070"/>
          <a:ext cx="754781" cy="754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latin typeface="Arial Narrow" panose="020B0606020202030204" pitchFamily="34" charset="0"/>
            </a:rPr>
            <a:t>Businesses and Corporations</a:t>
          </a:r>
          <a:endParaRPr lang="en-US" sz="1100" b="1" kern="1200" dirty="0">
            <a:latin typeface="Arial Narrow" panose="020B0606020202030204" pitchFamily="34" charset="0"/>
          </a:endParaRPr>
        </a:p>
      </dsp:txBody>
      <dsp:txXfrm>
        <a:off x="2003577" y="3070"/>
        <a:ext cx="754781" cy="754781"/>
      </dsp:txXfrm>
    </dsp:sp>
    <dsp:sp modelId="{30B7090E-C6C1-4E7C-AB9B-3B6BB50D52F3}">
      <dsp:nvSpPr>
        <dsp:cNvPr id="0" name=""/>
        <dsp:cNvSpPr/>
      </dsp:nvSpPr>
      <dsp:spPr>
        <a:xfrm>
          <a:off x="295952" y="84623"/>
          <a:ext cx="5892312" cy="5892312"/>
        </a:xfrm>
        <a:prstGeom prst="circularArrow">
          <a:avLst>
            <a:gd name="adj1" fmla="val 2498"/>
            <a:gd name="adj2" fmla="val 151319"/>
            <a:gd name="adj3" fmla="val 16648484"/>
            <a:gd name="adj4" fmla="val 15600197"/>
            <a:gd name="adj5" fmla="val 2914"/>
          </a:avLst>
        </a:prstGeom>
        <a:solidFill>
          <a:srgbClr val="1A346D"/>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2980E7FF-606C-4052-9AAC-C6930A05AA8C}" type="datetimeFigureOut">
              <a:rPr lang="en-US" smtClean="0"/>
              <a:t>2/21/2017</a:t>
            </a:fld>
            <a:endParaRPr lang="en-US" dirty="0"/>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5CA9BC12-9C7A-4E28-BCEB-D6EF1196B58F}" type="slidenum">
              <a:rPr lang="en-US" smtClean="0"/>
              <a:t>‹#›</a:t>
            </a:fld>
            <a:endParaRPr lang="en-US" dirty="0"/>
          </a:p>
        </p:txBody>
      </p:sp>
    </p:spTree>
    <p:extLst>
      <p:ext uri="{BB962C8B-B14F-4D97-AF65-F5344CB8AC3E}">
        <p14:creationId xmlns:p14="http://schemas.microsoft.com/office/powerpoint/2010/main" val="757594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wrap="square" lIns="92492" tIns="46246" rIns="92492" bIns="46246" numCol="1" anchor="t" anchorCtr="0" compatLnSpc="1">
            <a:prstTxWarp prst="textNoShape">
              <a:avLst/>
            </a:prstTxWarp>
          </a:bodyPr>
          <a:lstStyle>
            <a:lvl1pPr eaLnBrk="1" hangingPunct="1">
              <a:defRPr sz="1200"/>
            </a:lvl1pPr>
          </a:lstStyle>
          <a:p>
            <a:endParaRPr lang="en-US" altLang="en-US" dirty="0"/>
          </a:p>
        </p:txBody>
      </p:sp>
      <p:sp>
        <p:nvSpPr>
          <p:cNvPr id="3" name="Date Placeholder 2"/>
          <p:cNvSpPr>
            <a:spLocks noGrp="1"/>
          </p:cNvSpPr>
          <p:nvPr>
            <p:ph type="dt" idx="1"/>
          </p:nvPr>
        </p:nvSpPr>
        <p:spPr>
          <a:xfrm>
            <a:off x="3936768" y="0"/>
            <a:ext cx="3011699" cy="463408"/>
          </a:xfrm>
          <a:prstGeom prst="rect">
            <a:avLst/>
          </a:prstGeom>
        </p:spPr>
        <p:txBody>
          <a:bodyPr vert="horz" wrap="square" lIns="92492" tIns="46246" rIns="92492" bIns="46246" numCol="1" anchor="t" anchorCtr="0" compatLnSpc="1">
            <a:prstTxWarp prst="textNoShape">
              <a:avLst/>
            </a:prstTxWarp>
          </a:bodyPr>
          <a:lstStyle>
            <a:lvl1pPr algn="r" eaLnBrk="1" hangingPunct="1">
              <a:defRPr sz="1200"/>
            </a:lvl1pPr>
          </a:lstStyle>
          <a:p>
            <a:fld id="{356A23CF-9F67-334A-BA8C-B2A5D036151C}" type="datetimeFigureOut">
              <a:rPr lang="en-US" altLang="en-US"/>
              <a:pPr/>
              <a:t>2/21/2017</a:t>
            </a:fld>
            <a:endParaRPr lang="en-US" alt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pPr lvl="0"/>
            <a:endParaRPr lang="en-US" noProof="0" dirty="0" smtClean="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wrap="square" lIns="92492" tIns="46246" rIns="92492" bIns="46246" numCol="1" anchor="b" anchorCtr="0" compatLnSpc="1">
            <a:prstTxWarp prst="textNoShape">
              <a:avLst/>
            </a:prstTxWarp>
          </a:bodyPr>
          <a:lstStyle>
            <a:lvl1pPr eaLnBrk="1" hangingPunct="1">
              <a:defRPr sz="1200"/>
            </a:lvl1pPr>
          </a:lstStyle>
          <a:p>
            <a:endParaRPr lang="en-US" alt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wrap="square" lIns="92492" tIns="46246" rIns="92492" bIns="46246" numCol="1" anchor="b" anchorCtr="0" compatLnSpc="1">
            <a:prstTxWarp prst="textNoShape">
              <a:avLst/>
            </a:prstTxWarp>
          </a:bodyPr>
          <a:lstStyle>
            <a:lvl1pPr algn="r" eaLnBrk="1" hangingPunct="1">
              <a:defRPr sz="1200"/>
            </a:lvl1pPr>
          </a:lstStyle>
          <a:p>
            <a:fld id="{801926E0-1156-7F4E-AC85-DF33EDDFF557}" type="slidenum">
              <a:rPr lang="en-US" altLang="en-US"/>
              <a:pPr/>
              <a:t>‹#›</a:t>
            </a:fld>
            <a:endParaRPr lang="en-US" altLang="en-US" dirty="0"/>
          </a:p>
        </p:txBody>
      </p:sp>
    </p:spTree>
    <p:extLst>
      <p:ext uri="{BB962C8B-B14F-4D97-AF65-F5344CB8AC3E}">
        <p14:creationId xmlns:p14="http://schemas.microsoft.com/office/powerpoint/2010/main" val="19450175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143" algn="l" rtl="0" fontAlgn="base">
      <a:spcBef>
        <a:spcPct val="30000"/>
      </a:spcBef>
      <a:spcAft>
        <a:spcPct val="0"/>
      </a:spcAft>
      <a:defRPr sz="1200" kern="1200">
        <a:solidFill>
          <a:schemeClr val="tx1"/>
        </a:solidFill>
        <a:latin typeface="+mn-lt"/>
        <a:ea typeface="+mn-ea"/>
        <a:cs typeface="+mn-cs"/>
      </a:defRPr>
    </a:lvl2pPr>
    <a:lvl3pPr marL="914286" algn="l" rtl="0" fontAlgn="base">
      <a:spcBef>
        <a:spcPct val="30000"/>
      </a:spcBef>
      <a:spcAft>
        <a:spcPct val="0"/>
      </a:spcAft>
      <a:defRPr sz="1200" kern="1200">
        <a:solidFill>
          <a:schemeClr val="tx1"/>
        </a:solidFill>
        <a:latin typeface="+mn-lt"/>
        <a:ea typeface="+mn-ea"/>
        <a:cs typeface="+mn-cs"/>
      </a:defRPr>
    </a:lvl3pPr>
    <a:lvl4pPr marL="1371430" algn="l" rtl="0" fontAlgn="base">
      <a:spcBef>
        <a:spcPct val="30000"/>
      </a:spcBef>
      <a:spcAft>
        <a:spcPct val="0"/>
      </a:spcAft>
      <a:defRPr sz="1200" kern="1200">
        <a:solidFill>
          <a:schemeClr val="tx1"/>
        </a:solidFill>
        <a:latin typeface="+mn-lt"/>
        <a:ea typeface="+mn-ea"/>
        <a:cs typeface="+mn-cs"/>
      </a:defRPr>
    </a:lvl4pPr>
    <a:lvl5pPr marL="1828572" algn="l" rtl="0" fontAlgn="base">
      <a:spcBef>
        <a:spcPct val="30000"/>
      </a:spcBef>
      <a:spcAft>
        <a:spcPct val="0"/>
      </a:spcAft>
      <a:defRPr sz="1200" kern="1200">
        <a:solidFill>
          <a:schemeClr val="tx1"/>
        </a:solidFill>
        <a:latin typeface="+mn-lt"/>
        <a:ea typeface="+mn-ea"/>
        <a:cs typeface="+mn-cs"/>
      </a:defRPr>
    </a:lvl5pPr>
    <a:lvl6pPr marL="2285715" algn="l" defTabSz="914286" rtl="0" eaLnBrk="1" latinLnBrk="0" hangingPunct="1">
      <a:defRPr sz="1200" kern="1200">
        <a:solidFill>
          <a:schemeClr val="tx1"/>
        </a:solidFill>
        <a:latin typeface="+mn-lt"/>
        <a:ea typeface="+mn-ea"/>
        <a:cs typeface="+mn-cs"/>
      </a:defRPr>
    </a:lvl6pPr>
    <a:lvl7pPr marL="2742858" algn="l" defTabSz="914286" rtl="0" eaLnBrk="1" latinLnBrk="0" hangingPunct="1">
      <a:defRPr sz="1200" kern="1200">
        <a:solidFill>
          <a:schemeClr val="tx1"/>
        </a:solidFill>
        <a:latin typeface="+mn-lt"/>
        <a:ea typeface="+mn-ea"/>
        <a:cs typeface="+mn-cs"/>
      </a:defRPr>
    </a:lvl7pPr>
    <a:lvl8pPr marL="3200001" algn="l" defTabSz="914286" rtl="0" eaLnBrk="1" latinLnBrk="0" hangingPunct="1">
      <a:defRPr sz="1200" kern="1200">
        <a:solidFill>
          <a:schemeClr val="tx1"/>
        </a:solidFill>
        <a:latin typeface="+mn-lt"/>
        <a:ea typeface="+mn-ea"/>
        <a:cs typeface="+mn-cs"/>
      </a:defRPr>
    </a:lvl8pPr>
    <a:lvl9pPr marL="3657145" algn="l" defTabSz="914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harvardcenter.wpengine.com/science/key-concepts/serve-and-retur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developingchild.harvard.edu/resources/serve-return-interaction-shapes-brain-circuitr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developingchild.harvard.edu/resources/toxic-stress-derails-healthy-developm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defTabSz="924887"/>
            <a:r>
              <a:rPr lang="en-US" altLang="en-US" dirty="0">
                <a:latin typeface="Calibri" charset="0"/>
                <a:ea typeface="Calibri" charset="0"/>
                <a:cs typeface="Calibri" charset="0"/>
                <a:sym typeface="Calibri" charset="0"/>
              </a:rPr>
              <a:t>http://developingchild.harvard.edu/resources/experiences-build-brain-architecture/ - 1 min 57 sec</a:t>
            </a:r>
          </a:p>
          <a:p>
            <a:endParaRPr lang="en-US" dirty="0"/>
          </a:p>
        </p:txBody>
      </p:sp>
      <p:sp>
        <p:nvSpPr>
          <p:cNvPr id="4" name="Slide Number Placeholder 3"/>
          <p:cNvSpPr>
            <a:spLocks noGrp="1"/>
          </p:cNvSpPr>
          <p:nvPr>
            <p:ph type="sldNum" sz="quarter" idx="10"/>
          </p:nvPr>
        </p:nvSpPr>
        <p:spPr/>
        <p:txBody>
          <a:bodyPr/>
          <a:lstStyle/>
          <a:p>
            <a:fld id="{801926E0-1156-7F4E-AC85-DF33EDDFF557}" type="slidenum">
              <a:rPr lang="en-US" altLang="en-US" smtClean="0"/>
              <a:pPr/>
              <a:t>5</a:t>
            </a:fld>
            <a:endParaRPr lang="en-US" altLang="en-US" dirty="0"/>
          </a:p>
        </p:txBody>
      </p:sp>
    </p:spTree>
    <p:extLst>
      <p:ext uri="{BB962C8B-B14F-4D97-AF65-F5344CB8AC3E}">
        <p14:creationId xmlns:p14="http://schemas.microsoft.com/office/powerpoint/2010/main" val="672636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marL="175410" indent="-175410" defTabSz="937095">
              <a:spcBef>
                <a:spcPct val="0"/>
              </a:spcBef>
              <a:buFont typeface="Arial" panose="020B0604020202020204" pitchFamily="34" charset="0"/>
              <a:buChar char="•"/>
            </a:pPr>
            <a:r>
              <a:rPr lang="en-US" dirty="0" smtClean="0"/>
              <a:t>REDESIGN</a:t>
            </a:r>
            <a:endParaRPr lang="en-US" dirty="0"/>
          </a:p>
        </p:txBody>
      </p:sp>
      <p:sp>
        <p:nvSpPr>
          <p:cNvPr id="4" name="Slide Number Placeholder 3"/>
          <p:cNvSpPr>
            <a:spLocks noGrp="1"/>
          </p:cNvSpPr>
          <p:nvPr>
            <p:ph type="sldNum" sz="quarter" idx="10"/>
          </p:nvPr>
        </p:nvSpPr>
        <p:spPr/>
        <p:txBody>
          <a:bodyPr/>
          <a:lstStyle/>
          <a:p>
            <a:fld id="{8D9EA976-23B7-46F5-AFE6-7488C3C881B6}" type="slidenum">
              <a:rPr lang="en-US" smtClean="0"/>
              <a:t>18</a:t>
            </a:fld>
            <a:endParaRPr lang="en-US" dirty="0"/>
          </a:p>
        </p:txBody>
      </p:sp>
    </p:spTree>
    <p:extLst>
      <p:ext uri="{BB962C8B-B14F-4D97-AF65-F5344CB8AC3E}">
        <p14:creationId xmlns:p14="http://schemas.microsoft.com/office/powerpoint/2010/main" val="891392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smtClean="0"/>
              <a:t>REDESIGN?</a:t>
            </a:r>
            <a:endParaRPr lang="en-US" dirty="0"/>
          </a:p>
        </p:txBody>
      </p:sp>
      <p:sp>
        <p:nvSpPr>
          <p:cNvPr id="4" name="Slide Number Placeholder 3"/>
          <p:cNvSpPr>
            <a:spLocks noGrp="1"/>
          </p:cNvSpPr>
          <p:nvPr>
            <p:ph type="sldNum" sz="quarter" idx="10"/>
          </p:nvPr>
        </p:nvSpPr>
        <p:spPr/>
        <p:txBody>
          <a:bodyPr/>
          <a:lstStyle/>
          <a:p>
            <a:fld id="{801926E0-1156-7F4E-AC85-DF33EDDFF557}" type="slidenum">
              <a:rPr lang="en-US" altLang="en-US" smtClean="0"/>
              <a:pPr/>
              <a:t>19</a:t>
            </a:fld>
            <a:endParaRPr lang="en-US" altLang="en-US" dirty="0"/>
          </a:p>
        </p:txBody>
      </p:sp>
    </p:spTree>
    <p:extLst>
      <p:ext uri="{BB962C8B-B14F-4D97-AF65-F5344CB8AC3E}">
        <p14:creationId xmlns:p14="http://schemas.microsoft.com/office/powerpoint/2010/main" val="2239660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698500"/>
            <a:ext cx="4665662" cy="3498850"/>
          </a:xfrm>
        </p:spPr>
      </p:sp>
      <p:sp>
        <p:nvSpPr>
          <p:cNvPr id="3" name="Notes Placeholder 2"/>
          <p:cNvSpPr>
            <a:spLocks noGrp="1"/>
          </p:cNvSpPr>
          <p:nvPr>
            <p:ph type="body" idx="1"/>
          </p:nvPr>
        </p:nvSpPr>
        <p:spPr/>
        <p:txBody>
          <a:bodyPr/>
          <a:lstStyle/>
          <a:p>
            <a:pPr marL="175410" indent="-175410">
              <a:buFont typeface="Arial" panose="020B0604020202020204" pitchFamily="34" charset="0"/>
              <a:buChar char="•"/>
            </a:pPr>
            <a:r>
              <a:rPr lang="en-US" dirty="0" smtClean="0"/>
              <a:t>As your ACE Score</a:t>
            </a:r>
            <a:r>
              <a:rPr lang="en-US" baseline="0" dirty="0" smtClean="0"/>
              <a:t> increased, so did your risk for health risk behaviors, disease, social problems, and mental health issues.  </a:t>
            </a:r>
          </a:p>
          <a:p>
            <a:pPr marL="175410" indent="-175410">
              <a:buFont typeface="Arial" panose="020B0604020202020204" pitchFamily="34" charset="0"/>
              <a:buChar char="•"/>
            </a:pPr>
            <a:r>
              <a:rPr lang="en-US" baseline="0" dirty="0" smtClean="0"/>
              <a:t>ACEs have been found to have a graded dose-response relationship with 40+ negative outcomes to date</a:t>
            </a:r>
            <a:endParaRPr lang="en-US" dirty="0" smtClean="0"/>
          </a:p>
          <a:p>
            <a:endParaRPr lang="en-US" dirty="0" smtClean="0"/>
          </a:p>
          <a:p>
            <a:r>
              <a:rPr lang="en-US" dirty="0" smtClean="0"/>
              <a:t>http://www.cdc.gov/violenceprevention/acestudy/about_ace.html</a:t>
            </a:r>
            <a:endParaRPr lang="en-US" dirty="0"/>
          </a:p>
        </p:txBody>
      </p:sp>
      <p:sp>
        <p:nvSpPr>
          <p:cNvPr id="4" name="Slide Number Placeholder 3"/>
          <p:cNvSpPr>
            <a:spLocks noGrp="1"/>
          </p:cNvSpPr>
          <p:nvPr>
            <p:ph type="sldNum" sz="quarter" idx="10"/>
          </p:nvPr>
        </p:nvSpPr>
        <p:spPr/>
        <p:txBody>
          <a:bodyPr/>
          <a:lstStyle/>
          <a:p>
            <a:fld id="{8D9EA976-23B7-46F5-AFE6-7488C3C881B6}" type="slidenum">
              <a:rPr lang="en-US" smtClean="0"/>
              <a:t>20</a:t>
            </a:fld>
            <a:endParaRPr lang="en-US" dirty="0"/>
          </a:p>
        </p:txBody>
      </p:sp>
    </p:spTree>
    <p:extLst>
      <p:ext uri="{BB962C8B-B14F-4D97-AF65-F5344CB8AC3E}">
        <p14:creationId xmlns:p14="http://schemas.microsoft.com/office/powerpoint/2010/main" val="707961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698500"/>
            <a:ext cx="4665662" cy="3498850"/>
          </a:xfrm>
        </p:spPr>
      </p:sp>
      <p:sp>
        <p:nvSpPr>
          <p:cNvPr id="3" name="Notes Placeholder 2"/>
          <p:cNvSpPr>
            <a:spLocks noGrp="1"/>
          </p:cNvSpPr>
          <p:nvPr>
            <p:ph type="body" idx="1"/>
          </p:nvPr>
        </p:nvSpPr>
        <p:spPr/>
        <p:txBody>
          <a:bodyPr/>
          <a:lstStyle/>
          <a:p>
            <a:r>
              <a:rPr lang="en-US" dirty="0" smtClean="0"/>
              <a:t>REDESIGN</a:t>
            </a:r>
          </a:p>
          <a:p>
            <a:r>
              <a:rPr lang="en-US" dirty="0" smtClean="0"/>
              <a:t>www.communityresiliencecookbook.org</a:t>
            </a:r>
            <a:endParaRPr lang="en-US" dirty="0"/>
          </a:p>
        </p:txBody>
      </p:sp>
      <p:sp>
        <p:nvSpPr>
          <p:cNvPr id="4" name="Slide Number Placeholder 3"/>
          <p:cNvSpPr>
            <a:spLocks noGrp="1"/>
          </p:cNvSpPr>
          <p:nvPr>
            <p:ph type="sldNum" sz="quarter" idx="10"/>
          </p:nvPr>
        </p:nvSpPr>
        <p:spPr/>
        <p:txBody>
          <a:bodyPr/>
          <a:lstStyle/>
          <a:p>
            <a:fld id="{82C5C8D4-A5E9-4276-ACB8-8822BC4608F8}" type="slidenum">
              <a:rPr lang="en-US" smtClean="0"/>
              <a:t>21</a:t>
            </a:fld>
            <a:endParaRPr lang="en-US" dirty="0"/>
          </a:p>
        </p:txBody>
      </p:sp>
    </p:spTree>
    <p:extLst>
      <p:ext uri="{BB962C8B-B14F-4D97-AF65-F5344CB8AC3E}">
        <p14:creationId xmlns:p14="http://schemas.microsoft.com/office/powerpoint/2010/main" val="1303631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marL="175410" indent="-175410" defTabSz="935524">
              <a:buFont typeface="Arial" panose="020B0604020202020204" pitchFamily="34" charset="0"/>
              <a:buChar char="•"/>
              <a:defRPr/>
            </a:pPr>
            <a:r>
              <a:rPr lang="en-US" baseline="0" dirty="0" smtClean="0"/>
              <a:t>REDESIGN/RECONCEPTUALIZE</a:t>
            </a:r>
          </a:p>
          <a:p>
            <a:pPr marL="175410" indent="-175410" defTabSz="935524">
              <a:buFont typeface="Arial" panose="020B0604020202020204" pitchFamily="34" charset="0"/>
              <a:buChar char="•"/>
              <a:defRPr/>
            </a:pPr>
            <a:endParaRPr lang="en-US" baseline="0" dirty="0" smtClean="0"/>
          </a:p>
          <a:p>
            <a:pPr marL="175410" indent="-175410" defTabSz="935524">
              <a:buFont typeface="Arial" panose="020B0604020202020204" pitchFamily="34" charset="0"/>
              <a:buChar char="•"/>
              <a:defRPr/>
            </a:pPr>
            <a:r>
              <a:rPr lang="en-US" baseline="0" dirty="0" smtClean="0"/>
              <a:t>Although we’ve talked a great deal about the impact of ACEs on individuals, we know their collective affect creates a massive public health issue. This image demonstrates how much ACEs contribute to leading disease, emotional and mental health.</a:t>
            </a:r>
          </a:p>
          <a:p>
            <a:pPr marL="175410" indent="-175410" defTabSz="935524">
              <a:buFont typeface="Arial" panose="020B0604020202020204" pitchFamily="34" charset="0"/>
              <a:buChar char="•"/>
              <a:defRPr/>
            </a:pPr>
            <a:endParaRPr lang="en-US" baseline="0" dirty="0" smtClean="0"/>
          </a:p>
          <a:p>
            <a:pPr marL="175410" indent="-175410" defTabSz="935524">
              <a:buFont typeface="Arial" panose="020B0604020202020204" pitchFamily="34" charset="0"/>
              <a:buChar char="•"/>
              <a:defRPr/>
            </a:pPr>
            <a:r>
              <a:rPr lang="en-US" baseline="0" dirty="0" smtClean="0"/>
              <a:t>The “oil spill” in each part of the pie piece is the amount of that issue that is attributable to ACEs.  If you imaged reducing ACEs as placing a paper towel in the middle and soaking it up, you would see simultaneous and relative reduction in every single one of these problem areas.  </a:t>
            </a:r>
          </a:p>
          <a:p>
            <a:pPr marL="175410" indent="-175410" defTabSz="935524">
              <a:buFont typeface="Arial" panose="020B0604020202020204" pitchFamily="34" charset="0"/>
              <a:buChar char="•"/>
              <a:defRPr/>
            </a:pPr>
            <a:endParaRPr lang="en-US" baseline="0" dirty="0" smtClean="0"/>
          </a:p>
          <a:p>
            <a:pPr marL="175410" indent="-175410" defTabSz="935524">
              <a:buFont typeface="Arial" panose="020B0604020202020204" pitchFamily="34" charset="0"/>
              <a:buChar char="•"/>
              <a:defRPr/>
            </a:pPr>
            <a:r>
              <a:rPr lang="en-US" baseline="0" dirty="0" smtClean="0"/>
              <a:t>Even if you don’t have an ACE score, ACEs impact you by compromising your community, safety, and tax dollars.  High ACE scores compromise prosperity for us all. </a:t>
            </a:r>
          </a:p>
          <a:p>
            <a:pPr defTabSz="935524">
              <a:defRPr/>
            </a:pPr>
            <a:r>
              <a:rPr lang="en-US" baseline="0" dirty="0" smtClean="0"/>
              <a:t>IMPACT IN HEALTHCARE COSTS THAT IS RELATIONAL</a:t>
            </a:r>
            <a:endParaRPr lang="en-US" dirty="0" smtClean="0"/>
          </a:p>
          <a:p>
            <a:r>
              <a:rPr lang="en-US" dirty="0" smtClean="0"/>
              <a:t>http://www.aceresponse.org/give_your_support/Washington_State_Family_Policy_Council_19_52_sb.htm</a:t>
            </a:r>
          </a:p>
          <a:p>
            <a:endParaRPr lang="en-US" dirty="0"/>
          </a:p>
        </p:txBody>
      </p:sp>
      <p:sp>
        <p:nvSpPr>
          <p:cNvPr id="4" name="Slide Number Placeholder 3"/>
          <p:cNvSpPr>
            <a:spLocks noGrp="1"/>
          </p:cNvSpPr>
          <p:nvPr>
            <p:ph type="sldNum" sz="quarter" idx="10"/>
          </p:nvPr>
        </p:nvSpPr>
        <p:spPr/>
        <p:txBody>
          <a:bodyPr/>
          <a:lstStyle/>
          <a:p>
            <a:fld id="{801926E0-1156-7F4E-AC85-DF33EDDFF557}" type="slidenum">
              <a:rPr lang="en-US" altLang="en-US" smtClean="0"/>
              <a:pPr/>
              <a:t>22</a:t>
            </a:fld>
            <a:endParaRPr lang="en-US" altLang="en-US" dirty="0"/>
          </a:p>
        </p:txBody>
      </p:sp>
    </p:spTree>
    <p:extLst>
      <p:ext uri="{BB962C8B-B14F-4D97-AF65-F5344CB8AC3E}">
        <p14:creationId xmlns:p14="http://schemas.microsoft.com/office/powerpoint/2010/main" val="3158293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marL="175410" indent="-175410">
              <a:buFont typeface="Arial" panose="020B0604020202020204" pitchFamily="34" charset="0"/>
              <a:buChar char="•"/>
            </a:pPr>
            <a:r>
              <a:rPr lang="en-US" dirty="0" smtClean="0"/>
              <a:t>Graphic from the CDC.</a:t>
            </a:r>
            <a:r>
              <a:rPr lang="en-US" baseline="0" dirty="0" smtClean="0"/>
              <a:t> </a:t>
            </a:r>
            <a:r>
              <a:rPr lang="en-US" dirty="0" smtClean="0"/>
              <a:t>Greatest economic toll is</a:t>
            </a:r>
            <a:r>
              <a:rPr lang="en-US" baseline="0" dirty="0" smtClean="0"/>
              <a:t> actually productivity loss.  Absence from the work force, missed days from work due to sickness or mental health issues.  Think about the impact that has on businesses in Tennessee.</a:t>
            </a:r>
          </a:p>
          <a:p>
            <a:endParaRPr lang="en-US" baseline="0" dirty="0" smtClean="0"/>
          </a:p>
          <a:p>
            <a:r>
              <a:rPr lang="en-US" dirty="0" smtClean="0"/>
              <a:t>http://vetoviolence.cdc.gov/index.php/infographic-adverse-childhood-experiences-3/</a:t>
            </a:r>
            <a:endParaRPr lang="en-US" dirty="0"/>
          </a:p>
        </p:txBody>
      </p:sp>
      <p:sp>
        <p:nvSpPr>
          <p:cNvPr id="4" name="Slide Number Placeholder 3"/>
          <p:cNvSpPr>
            <a:spLocks noGrp="1"/>
          </p:cNvSpPr>
          <p:nvPr>
            <p:ph type="sldNum" sz="quarter" idx="10"/>
          </p:nvPr>
        </p:nvSpPr>
        <p:spPr/>
        <p:txBody>
          <a:bodyPr/>
          <a:lstStyle/>
          <a:p>
            <a:fld id="{4C978891-C8C9-48E3-AFBB-499F02B477BF}" type="slidenum">
              <a:rPr lang="en-US" smtClean="0"/>
              <a:pPr/>
              <a:t>23</a:t>
            </a:fld>
            <a:endParaRPr lang="en-US" dirty="0"/>
          </a:p>
        </p:txBody>
      </p:sp>
    </p:spTree>
    <p:extLst>
      <p:ext uri="{BB962C8B-B14F-4D97-AF65-F5344CB8AC3E}">
        <p14:creationId xmlns:p14="http://schemas.microsoft.com/office/powerpoint/2010/main" val="4448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defTabSz="924887">
              <a:defRPr/>
            </a:pPr>
            <a:r>
              <a:rPr lang="en-US" dirty="0"/>
              <a:t>Adverse Childhood Experiences in Tennessee, Lucinski, L; (2015), Retrieved from: https://tn.gov/health/topic/MCH-reports </a:t>
            </a:r>
          </a:p>
          <a:p>
            <a:endParaRPr lang="en-US" dirty="0"/>
          </a:p>
        </p:txBody>
      </p:sp>
      <p:sp>
        <p:nvSpPr>
          <p:cNvPr id="4" name="Slide Number Placeholder 3"/>
          <p:cNvSpPr>
            <a:spLocks noGrp="1"/>
          </p:cNvSpPr>
          <p:nvPr>
            <p:ph type="sldNum" sz="quarter" idx="10"/>
          </p:nvPr>
        </p:nvSpPr>
        <p:spPr/>
        <p:txBody>
          <a:bodyPr/>
          <a:lstStyle/>
          <a:p>
            <a:fld id="{CF7A4145-9E3F-462F-8EE9-CB69D83EB57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002382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marL="175410" indent="-175410" defTabSz="935524">
              <a:buFont typeface="Arial" panose="020B0604020202020204" pitchFamily="34" charset="0"/>
              <a:buChar char="•"/>
              <a:defRPr/>
            </a:pPr>
            <a:r>
              <a:rPr lang="en-US" dirty="0" smtClean="0"/>
              <a:t>Research </a:t>
            </a:r>
            <a:r>
              <a:rPr lang="en-US" dirty="0"/>
              <a:t>indicates that </a:t>
            </a:r>
            <a:r>
              <a:rPr lang="en-US" dirty="0">
                <a:hlinkClick r:id="rId3"/>
              </a:rPr>
              <a:t>supportive, responsive relationships</a:t>
            </a:r>
            <a:r>
              <a:rPr lang="en-US" dirty="0"/>
              <a:t> with caring adults as early in life as possible can prevent or reverse the damaging effects of toxic stress response.</a:t>
            </a:r>
          </a:p>
          <a:p>
            <a:pPr marL="175410" indent="-175410" defTabSz="935524">
              <a:buFont typeface="Arial" panose="020B0604020202020204" pitchFamily="34" charset="0"/>
              <a:buChar char="•"/>
              <a:defRPr/>
            </a:pPr>
            <a:endParaRPr lang="en-US" dirty="0"/>
          </a:p>
          <a:p>
            <a:pPr marL="175410" indent="-175410" defTabSz="935524">
              <a:buFont typeface="Arial" panose="020B0604020202020204" pitchFamily="34" charset="0"/>
              <a:buChar char="•"/>
              <a:defRPr/>
            </a:pPr>
            <a:r>
              <a:rPr lang="en-US" dirty="0"/>
              <a:t>The CDC recommends safe, stable and nurturing relationships and environments to protect children from accumulating ACEs and to mitigate them.  </a:t>
            </a:r>
            <a:endParaRPr lang="en-US" dirty="0" smtClean="0"/>
          </a:p>
          <a:p>
            <a:endParaRPr lang="en-US" dirty="0"/>
          </a:p>
        </p:txBody>
      </p:sp>
      <p:sp>
        <p:nvSpPr>
          <p:cNvPr id="4" name="Slide Number Placeholder 3"/>
          <p:cNvSpPr>
            <a:spLocks noGrp="1"/>
          </p:cNvSpPr>
          <p:nvPr>
            <p:ph type="sldNum" sz="quarter" idx="10"/>
          </p:nvPr>
        </p:nvSpPr>
        <p:spPr/>
        <p:txBody>
          <a:bodyPr/>
          <a:lstStyle/>
          <a:p>
            <a:fld id="{7ED90E85-7FA8-425E-9F78-F0BAAE3D70BD}" type="slidenum">
              <a:rPr lang="en-US" smtClean="0"/>
              <a:t>26</a:t>
            </a:fld>
            <a:endParaRPr lang="en-US" dirty="0"/>
          </a:p>
        </p:txBody>
      </p:sp>
    </p:spTree>
    <p:extLst>
      <p:ext uri="{BB962C8B-B14F-4D97-AF65-F5344CB8AC3E}">
        <p14:creationId xmlns:p14="http://schemas.microsoft.com/office/powerpoint/2010/main" val="1328784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926E0-1156-7F4E-AC85-DF33EDDFF557}" type="slidenum">
              <a:rPr lang="en-US" altLang="en-US" smtClean="0"/>
              <a:pPr/>
              <a:t>29</a:t>
            </a:fld>
            <a:endParaRPr lang="en-US" altLang="en-US" dirty="0"/>
          </a:p>
        </p:txBody>
      </p:sp>
    </p:spTree>
    <p:extLst>
      <p:ext uri="{BB962C8B-B14F-4D97-AF65-F5344CB8AC3E}">
        <p14:creationId xmlns:p14="http://schemas.microsoft.com/office/powerpoint/2010/main" val="922885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marL="175410" indent="-175410" defTabSz="935524">
              <a:buFont typeface="Arial" panose="020B0604020202020204" pitchFamily="34" charset="0"/>
              <a:buChar char="•"/>
              <a:defRPr/>
            </a:pPr>
            <a:r>
              <a:rPr lang="en-US" dirty="0" smtClean="0"/>
              <a:t>REDESIGN…LESS TEXT</a:t>
            </a:r>
            <a:r>
              <a:rPr lang="en-US" baseline="0" dirty="0" smtClean="0"/>
              <a:t> AND BIGGER IMAGES…PERHAPS HAVE IMAGES ON MULTIPLE SLIDES SO PEOPLE CAN READ THEM</a:t>
            </a:r>
            <a:endParaRPr lang="en-US" dirty="0" smtClean="0"/>
          </a:p>
          <a:p>
            <a:pPr marL="175410" indent="-175410" defTabSz="935524">
              <a:buFont typeface="Arial" panose="020B0604020202020204" pitchFamily="34" charset="0"/>
              <a:buChar char="•"/>
              <a:defRPr/>
            </a:pPr>
            <a:endParaRPr lang="en-US" dirty="0" smtClean="0"/>
          </a:p>
          <a:p>
            <a:pPr marL="175410" indent="-175410" defTabSz="935524">
              <a:buFont typeface="Arial" panose="020B0604020202020204" pitchFamily="34" charset="0"/>
              <a:buChar char="•"/>
              <a:defRPr/>
            </a:pPr>
            <a:r>
              <a:rPr lang="en-US" dirty="0" smtClean="0"/>
              <a:t>When we think about programs and services that can reduce ACEs, we can think about those</a:t>
            </a:r>
            <a:r>
              <a:rPr lang="en-US" baseline="0" dirty="0" smtClean="0"/>
              <a:t> services that support parents to provide safe stable and nurturing relationships.</a:t>
            </a:r>
          </a:p>
          <a:p>
            <a:pPr marL="175410" indent="-175410" defTabSz="935524">
              <a:buFont typeface="Arial" panose="020B0604020202020204" pitchFamily="34" charset="0"/>
              <a:buChar char="•"/>
              <a:defRPr/>
            </a:pPr>
            <a:endParaRPr lang="en-US" baseline="0" dirty="0" smtClean="0"/>
          </a:p>
          <a:p>
            <a:pPr marL="175410" indent="-175410" defTabSz="935524">
              <a:buFont typeface="Arial" panose="020B0604020202020204" pitchFamily="34" charset="0"/>
              <a:buChar char="•"/>
              <a:defRPr/>
            </a:pPr>
            <a:r>
              <a:rPr lang="en-US" baseline="0" dirty="0" smtClean="0"/>
              <a:t>Walk through each service listed. </a:t>
            </a:r>
          </a:p>
          <a:p>
            <a:pPr marL="175410" indent="-175410" defTabSz="935524">
              <a:buFont typeface="Arial" panose="020B0604020202020204" pitchFamily="34" charset="0"/>
              <a:buChar char="•"/>
              <a:defRPr/>
            </a:pPr>
            <a:endParaRPr lang="en-US" baseline="0" dirty="0" smtClean="0"/>
          </a:p>
          <a:p>
            <a:pPr marL="175410" indent="-175410" defTabSz="935524">
              <a:buFont typeface="Arial" panose="020B0604020202020204" pitchFamily="34" charset="0"/>
              <a:buChar char="•"/>
              <a:defRPr/>
            </a:pPr>
            <a:r>
              <a:rPr lang="en-US" baseline="0" dirty="0" smtClean="0"/>
              <a:t>Communities using ingenuity and collaboration to support safe, stable and nurturing relationships and environments for all children and families will benefit.</a:t>
            </a:r>
            <a:endParaRPr lang="en-US" dirty="0" smtClean="0"/>
          </a:p>
          <a:p>
            <a:pPr defTabSz="935524">
              <a:defRPr/>
            </a:pPr>
            <a:r>
              <a:rPr lang="en-US" dirty="0" smtClean="0"/>
              <a:t>http://www.cdc.gov/violenceprevention/acestudy/about_ace.html</a:t>
            </a:r>
          </a:p>
          <a:p>
            <a:endParaRPr lang="en-US" dirty="0"/>
          </a:p>
        </p:txBody>
      </p:sp>
      <p:sp>
        <p:nvSpPr>
          <p:cNvPr id="4" name="Slide Number Placeholder 3"/>
          <p:cNvSpPr>
            <a:spLocks noGrp="1"/>
          </p:cNvSpPr>
          <p:nvPr>
            <p:ph type="sldNum" sz="quarter" idx="10"/>
          </p:nvPr>
        </p:nvSpPr>
        <p:spPr/>
        <p:txBody>
          <a:bodyPr/>
          <a:lstStyle/>
          <a:p>
            <a:fld id="{8D9EA976-23B7-46F5-AFE6-7488C3C881B6}" type="slidenum">
              <a:rPr lang="en-US" smtClean="0"/>
              <a:t>30</a:t>
            </a:fld>
            <a:endParaRPr lang="en-US" dirty="0"/>
          </a:p>
        </p:txBody>
      </p:sp>
    </p:spTree>
    <p:extLst>
      <p:ext uri="{BB962C8B-B14F-4D97-AF65-F5344CB8AC3E}">
        <p14:creationId xmlns:p14="http://schemas.microsoft.com/office/powerpoint/2010/main" val="209163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marL="173417" indent="-173417">
              <a:buFont typeface="Arial" panose="020B0604020202020204" pitchFamily="34" charset="0"/>
              <a:buChar char="•"/>
            </a:pPr>
            <a:r>
              <a:rPr lang="en-US" dirty="0"/>
              <a:t>In the first few years of life, 700 to 1,000 new neural connections form every second which means every second counts for brain development.</a:t>
            </a:r>
          </a:p>
        </p:txBody>
      </p:sp>
      <p:sp>
        <p:nvSpPr>
          <p:cNvPr id="4" name="Slide Number Placeholder 3"/>
          <p:cNvSpPr>
            <a:spLocks noGrp="1"/>
          </p:cNvSpPr>
          <p:nvPr>
            <p:ph type="sldNum" sz="quarter" idx="10"/>
          </p:nvPr>
        </p:nvSpPr>
        <p:spPr/>
        <p:txBody>
          <a:bodyPr/>
          <a:lstStyle/>
          <a:p>
            <a:fld id="{7ED90E85-7FA8-425E-9F78-F0BAAE3D70BD}" type="slidenum">
              <a:rPr lang="en-US" smtClean="0"/>
              <a:t>7</a:t>
            </a:fld>
            <a:endParaRPr lang="en-US" dirty="0"/>
          </a:p>
        </p:txBody>
      </p:sp>
    </p:spTree>
    <p:extLst>
      <p:ext uri="{BB962C8B-B14F-4D97-AF65-F5344CB8AC3E}">
        <p14:creationId xmlns:p14="http://schemas.microsoft.com/office/powerpoint/2010/main" val="1020279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B93403-5CCB-4428-859C-94F53574FF7B}" type="slidenum">
              <a:rPr lang="en-US" smtClean="0"/>
              <a:t>31</a:t>
            </a:fld>
            <a:endParaRPr lang="en-US" dirty="0"/>
          </a:p>
        </p:txBody>
      </p:sp>
    </p:spTree>
    <p:extLst>
      <p:ext uri="{BB962C8B-B14F-4D97-AF65-F5344CB8AC3E}">
        <p14:creationId xmlns:p14="http://schemas.microsoft.com/office/powerpoint/2010/main" val="937010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ＭＳ Ｐゴシック" charset="0"/>
                <a:cs typeface="ＭＳ Ｐゴシック" charset="0"/>
              </a:defRPr>
            </a:lvl1pPr>
            <a:lvl2pPr marL="40556226" indent="-40067393">
              <a:defRPr sz="2500">
                <a:solidFill>
                  <a:schemeClr val="tx1"/>
                </a:solidFill>
                <a:latin typeface="Times" charset="0"/>
                <a:ea typeface="ＭＳ Ｐゴシック" charset="0"/>
              </a:defRPr>
            </a:lvl2pPr>
            <a:lvl3pPr>
              <a:defRPr sz="2500">
                <a:solidFill>
                  <a:schemeClr val="tx1"/>
                </a:solidFill>
                <a:latin typeface="Times" charset="0"/>
                <a:ea typeface="ＭＳ Ｐゴシック" charset="0"/>
              </a:defRPr>
            </a:lvl3pPr>
            <a:lvl4pPr>
              <a:defRPr sz="2500">
                <a:solidFill>
                  <a:schemeClr val="tx1"/>
                </a:solidFill>
                <a:latin typeface="Times" charset="0"/>
                <a:ea typeface="ＭＳ Ｐゴシック" charset="0"/>
              </a:defRPr>
            </a:lvl4pPr>
            <a:lvl5pPr>
              <a:defRPr sz="2500">
                <a:solidFill>
                  <a:schemeClr val="tx1"/>
                </a:solidFill>
                <a:latin typeface="Times" charset="0"/>
                <a:ea typeface="ＭＳ Ｐゴシック" charset="0"/>
              </a:defRPr>
            </a:lvl5pPr>
            <a:lvl6pPr marL="488834" eaLnBrk="0" fontAlgn="base" hangingPunct="0">
              <a:spcBef>
                <a:spcPct val="0"/>
              </a:spcBef>
              <a:spcAft>
                <a:spcPct val="0"/>
              </a:spcAft>
              <a:defRPr sz="2500">
                <a:solidFill>
                  <a:schemeClr val="tx1"/>
                </a:solidFill>
                <a:latin typeface="Times" charset="0"/>
                <a:ea typeface="ＭＳ Ｐゴシック" charset="0"/>
              </a:defRPr>
            </a:lvl6pPr>
            <a:lvl7pPr marL="977667" eaLnBrk="0" fontAlgn="base" hangingPunct="0">
              <a:spcBef>
                <a:spcPct val="0"/>
              </a:spcBef>
              <a:spcAft>
                <a:spcPct val="0"/>
              </a:spcAft>
              <a:defRPr sz="2500">
                <a:solidFill>
                  <a:schemeClr val="tx1"/>
                </a:solidFill>
                <a:latin typeface="Times" charset="0"/>
                <a:ea typeface="ＭＳ Ｐゴシック" charset="0"/>
              </a:defRPr>
            </a:lvl7pPr>
            <a:lvl8pPr marL="1466501" eaLnBrk="0" fontAlgn="base" hangingPunct="0">
              <a:spcBef>
                <a:spcPct val="0"/>
              </a:spcBef>
              <a:spcAft>
                <a:spcPct val="0"/>
              </a:spcAft>
              <a:defRPr sz="2500">
                <a:solidFill>
                  <a:schemeClr val="tx1"/>
                </a:solidFill>
                <a:latin typeface="Times" charset="0"/>
                <a:ea typeface="ＭＳ Ｐゴシック" charset="0"/>
              </a:defRPr>
            </a:lvl8pPr>
            <a:lvl9pPr marL="1955334" eaLnBrk="0" fontAlgn="base" hangingPunct="0">
              <a:spcBef>
                <a:spcPct val="0"/>
              </a:spcBef>
              <a:spcAft>
                <a:spcPct val="0"/>
              </a:spcAft>
              <a:defRPr sz="2500">
                <a:solidFill>
                  <a:schemeClr val="tx1"/>
                </a:solidFill>
                <a:latin typeface="Times" charset="0"/>
                <a:ea typeface="ＭＳ Ｐゴシック" charset="0"/>
              </a:defRPr>
            </a:lvl9pPr>
          </a:lstStyle>
          <a:p>
            <a:fld id="{9F26C3EA-34D8-9147-976B-5BBC5968B62E}" type="slidenum">
              <a:rPr lang="en-US" sz="1300"/>
              <a:pPr/>
              <a:t>33</a:t>
            </a:fld>
            <a:endParaRPr lang="en-US" sz="1300" dirty="0"/>
          </a:p>
        </p:txBody>
      </p:sp>
      <p:sp>
        <p:nvSpPr>
          <p:cNvPr id="101379" name="Rectangle 2"/>
          <p:cNvSpPr>
            <a:spLocks noGrp="1" noRot="1" noChangeAspect="1" noChangeArrowheads="1" noTextEdit="1"/>
          </p:cNvSpPr>
          <p:nvPr>
            <p:ph type="sldImg"/>
          </p:nvPr>
        </p:nvSpPr>
        <p:spPr>
          <a:xfrm>
            <a:off x="1397000" y="1154113"/>
            <a:ext cx="4156075" cy="3117850"/>
          </a:xfrm>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Verdana" charset="0"/>
                <a:ea typeface="ＭＳ Ｐゴシック" charset="0"/>
                <a:cs typeface="ＭＳ Ｐゴシック" charset="0"/>
              </a:rPr>
              <a:t>If you want to learn more about how experience affect brain development there are a number of places to turn to:</a:t>
            </a:r>
          </a:p>
          <a:p>
            <a:pPr eaLnBrk="1" hangingPunct="1"/>
            <a:r>
              <a:rPr lang="en-US" dirty="0" smtClean="0">
                <a:latin typeface="Verdana" charset="0"/>
                <a:ea typeface="ＭＳ Ｐゴシック" charset="0"/>
                <a:cs typeface="ＭＳ Ｐゴシック" charset="0"/>
              </a:rPr>
              <a:t>• The Center</a:t>
            </a:r>
            <a:r>
              <a:rPr lang="en-US" baseline="0" dirty="0" smtClean="0">
                <a:latin typeface="Verdana" charset="0"/>
                <a:ea typeface="ＭＳ Ｐゴシック" charset="0"/>
                <a:cs typeface="ＭＳ Ｐゴシック" charset="0"/>
              </a:rPr>
              <a:t> on the </a:t>
            </a:r>
            <a:r>
              <a:rPr lang="en-US" dirty="0" smtClean="0">
                <a:latin typeface="Verdana" charset="0"/>
                <a:ea typeface="ＭＳ Ｐゴシック" charset="0"/>
                <a:cs typeface="ＭＳ Ｐゴシック" charset="0"/>
              </a:rPr>
              <a:t>Developing Child’s website has a considerable amount of information written for business leaders,</a:t>
            </a:r>
            <a:r>
              <a:rPr lang="en-US" baseline="0" dirty="0" smtClean="0">
                <a:latin typeface="Verdana" charset="0"/>
                <a:ea typeface="ＭＳ Ｐゴシック" charset="0"/>
                <a:cs typeface="ＭＳ Ｐゴシック" charset="0"/>
              </a:rPr>
              <a:t> educators and legislators.</a:t>
            </a:r>
          </a:p>
          <a:p>
            <a:pPr eaLnBrk="1" hangingPunct="1"/>
            <a:r>
              <a:rPr lang="en-US" baseline="0" dirty="0" smtClean="0">
                <a:latin typeface="Verdana" charset="0"/>
                <a:ea typeface="ＭＳ Ｐゴシック" charset="0"/>
                <a:cs typeface="ＭＳ Ｐゴシック" charset="0"/>
              </a:rPr>
              <a:t>• The Working For Kids: Building Skills website has similar types of information geared to informing communities that are most affected by ACE’s.</a:t>
            </a:r>
          </a:p>
          <a:p>
            <a:pPr eaLnBrk="1" hangingPunct="1"/>
            <a:r>
              <a:rPr lang="en-US" baseline="0" dirty="0" smtClean="0">
                <a:latin typeface="Verdana" charset="0"/>
                <a:ea typeface="ＭＳ Ｐゴシック" charset="0"/>
                <a:cs typeface="ＭＳ Ｐゴシック" charset="0"/>
              </a:rPr>
              <a:t>• Judy Cameron, a member of the National Scientific Council on the Developing Child and Director of Working For Kids is available by email and happy to answer questions.</a:t>
            </a:r>
            <a:endParaRPr lang="en-US" dirty="0">
              <a:latin typeface="Verdana" charset="0"/>
              <a:ea typeface="ＭＳ Ｐゴシック" charset="0"/>
              <a:cs typeface="ＭＳ Ｐゴシック" charset="0"/>
            </a:endParaRPr>
          </a:p>
        </p:txBody>
      </p:sp>
    </p:spTree>
    <p:extLst>
      <p:ext uri="{BB962C8B-B14F-4D97-AF65-F5344CB8AC3E}">
        <p14:creationId xmlns:p14="http://schemas.microsoft.com/office/powerpoint/2010/main" val="1414454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smtClean="0"/>
              <a:t>We’d like to thank you</a:t>
            </a:r>
            <a:r>
              <a:rPr lang="en-US" baseline="0" dirty="0" smtClean="0"/>
              <a:t> all for listening and will now open up for any questions.</a:t>
            </a:r>
            <a:endParaRPr lang="en-US" dirty="0"/>
          </a:p>
        </p:txBody>
      </p:sp>
      <p:sp>
        <p:nvSpPr>
          <p:cNvPr id="4" name="Slide Number Placeholder 3"/>
          <p:cNvSpPr>
            <a:spLocks noGrp="1"/>
          </p:cNvSpPr>
          <p:nvPr>
            <p:ph type="sldNum" sz="quarter" idx="10"/>
          </p:nvPr>
        </p:nvSpPr>
        <p:spPr/>
        <p:txBody>
          <a:bodyPr/>
          <a:lstStyle/>
          <a:p>
            <a:fld id="{DD81197C-91CF-4E7B-8145-D466798B8666}" type="slidenum">
              <a:rPr lang="en-US" smtClean="0"/>
              <a:t>34</a:t>
            </a:fld>
            <a:endParaRPr lang="en-US" dirty="0"/>
          </a:p>
        </p:txBody>
      </p:sp>
    </p:spTree>
    <p:extLst>
      <p:ext uri="{BB962C8B-B14F-4D97-AF65-F5344CB8AC3E}">
        <p14:creationId xmlns:p14="http://schemas.microsoft.com/office/powerpoint/2010/main" val="329776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defTabSz="924887"/>
            <a:r>
              <a:rPr lang="en-US" altLang="en-US" u="sng" dirty="0">
                <a:latin typeface="Calibri" charset="0"/>
                <a:ea typeface="Calibri" charset="0"/>
                <a:cs typeface="Calibri" charset="0"/>
                <a:sym typeface="Calibri" charset="0"/>
                <a:hlinkClick r:id="rId3"/>
              </a:rPr>
              <a:t>http://developingchild.harvard.edu/resources/serve-return-interaction-shapes-brain-circuitry/</a:t>
            </a:r>
            <a:r>
              <a:rPr lang="en-US" altLang="en-US" dirty="0">
                <a:latin typeface="Calibri" charset="0"/>
                <a:ea typeface="Calibri" charset="0"/>
                <a:cs typeface="Calibri" charset="0"/>
                <a:sym typeface="Calibri" charset="0"/>
              </a:rPr>
              <a:t> - 1 min 42 sec</a:t>
            </a:r>
          </a:p>
          <a:p>
            <a:endParaRPr lang="en-US" dirty="0"/>
          </a:p>
        </p:txBody>
      </p:sp>
      <p:sp>
        <p:nvSpPr>
          <p:cNvPr id="4" name="Slide Number Placeholder 3"/>
          <p:cNvSpPr>
            <a:spLocks noGrp="1"/>
          </p:cNvSpPr>
          <p:nvPr>
            <p:ph type="sldNum" sz="quarter" idx="10"/>
          </p:nvPr>
        </p:nvSpPr>
        <p:spPr/>
        <p:txBody>
          <a:bodyPr/>
          <a:lstStyle/>
          <a:p>
            <a:fld id="{801926E0-1156-7F4E-AC85-DF33EDDFF557}" type="slidenum">
              <a:rPr lang="en-US" altLang="en-US" smtClean="0"/>
              <a:pPr/>
              <a:t>9</a:t>
            </a:fld>
            <a:endParaRPr lang="en-US" altLang="en-US" dirty="0"/>
          </a:p>
        </p:txBody>
      </p:sp>
    </p:spTree>
    <p:extLst>
      <p:ext uri="{BB962C8B-B14F-4D97-AF65-F5344CB8AC3E}">
        <p14:creationId xmlns:p14="http://schemas.microsoft.com/office/powerpoint/2010/main" val="2141307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defTabSz="924887"/>
            <a:r>
              <a:rPr lang="en-US" altLang="en-US" u="sng" dirty="0">
                <a:latin typeface="Calibri" charset="0"/>
                <a:ea typeface="Calibri" charset="0"/>
                <a:cs typeface="Calibri" charset="0"/>
                <a:sym typeface="Calibri" charset="0"/>
                <a:hlinkClick r:id="rId3"/>
              </a:rPr>
              <a:t>http://developingchild.harvard.edu/resources/toxic-stress-derails-healthy-development/</a:t>
            </a:r>
            <a:r>
              <a:rPr lang="en-US" altLang="en-US" dirty="0">
                <a:latin typeface="Calibri" charset="0"/>
                <a:ea typeface="Calibri" charset="0"/>
                <a:cs typeface="Calibri" charset="0"/>
                <a:sym typeface="Calibri" charset="0"/>
              </a:rPr>
              <a:t> - 1 min 52 sec</a:t>
            </a:r>
          </a:p>
          <a:p>
            <a:endParaRPr lang="en-US" dirty="0"/>
          </a:p>
        </p:txBody>
      </p:sp>
      <p:sp>
        <p:nvSpPr>
          <p:cNvPr id="4" name="Slide Number Placeholder 3"/>
          <p:cNvSpPr>
            <a:spLocks noGrp="1"/>
          </p:cNvSpPr>
          <p:nvPr>
            <p:ph type="sldNum" sz="quarter" idx="10"/>
          </p:nvPr>
        </p:nvSpPr>
        <p:spPr/>
        <p:txBody>
          <a:bodyPr/>
          <a:lstStyle/>
          <a:p>
            <a:fld id="{801926E0-1156-7F4E-AC85-DF33EDDFF557}" type="slidenum">
              <a:rPr lang="en-US" altLang="en-US" smtClean="0"/>
              <a:pPr/>
              <a:t>11</a:t>
            </a:fld>
            <a:endParaRPr lang="en-US" altLang="en-US" dirty="0"/>
          </a:p>
        </p:txBody>
      </p:sp>
    </p:spTree>
    <p:extLst>
      <p:ext uri="{BB962C8B-B14F-4D97-AF65-F5344CB8AC3E}">
        <p14:creationId xmlns:p14="http://schemas.microsoft.com/office/powerpoint/2010/main" val="3066814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smtClean="0"/>
              <a:t>KEEP</a:t>
            </a:r>
            <a:endParaRPr lang="en-US" dirty="0"/>
          </a:p>
        </p:txBody>
      </p:sp>
      <p:sp>
        <p:nvSpPr>
          <p:cNvPr id="4" name="Slide Number Placeholder 3"/>
          <p:cNvSpPr>
            <a:spLocks noGrp="1"/>
          </p:cNvSpPr>
          <p:nvPr>
            <p:ph type="sldNum" sz="quarter" idx="10"/>
          </p:nvPr>
        </p:nvSpPr>
        <p:spPr/>
        <p:txBody>
          <a:bodyPr/>
          <a:lstStyle/>
          <a:p>
            <a:fld id="{F6B93403-5CCB-4428-859C-94F53574FF7B}" type="slidenum">
              <a:rPr lang="en-US" smtClean="0"/>
              <a:t>12</a:t>
            </a:fld>
            <a:endParaRPr lang="en-US"/>
          </a:p>
        </p:txBody>
      </p:sp>
    </p:spTree>
    <p:extLst>
      <p:ext uri="{BB962C8B-B14F-4D97-AF65-F5344CB8AC3E}">
        <p14:creationId xmlns:p14="http://schemas.microsoft.com/office/powerpoint/2010/main" val="93524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defTabSz="924887">
              <a:defRPr/>
            </a:pPr>
            <a:r>
              <a:rPr lang="en-US" dirty="0" smtClean="0"/>
              <a:t>CONTENT NEEDE</a:t>
            </a:r>
            <a:r>
              <a:rPr lang="en-US" baseline="0" dirty="0" smtClean="0"/>
              <a:t>D HERE</a:t>
            </a:r>
            <a:endParaRPr lang="en-US" dirty="0" smtClean="0"/>
          </a:p>
          <a:p>
            <a:pPr defTabSz="924887">
              <a:defRPr/>
            </a:pPr>
            <a:endParaRPr lang="en-US" dirty="0" smtClean="0"/>
          </a:p>
          <a:p>
            <a:pPr defTabSz="924887">
              <a:defRPr/>
            </a:pPr>
            <a:r>
              <a:rPr lang="en-US" dirty="0" smtClean="0"/>
              <a:t>As cited by Felitti &amp; Anda, 2003; source CDC</a:t>
            </a:r>
          </a:p>
          <a:p>
            <a:endParaRPr lang="en-US" dirty="0"/>
          </a:p>
        </p:txBody>
      </p:sp>
      <p:sp>
        <p:nvSpPr>
          <p:cNvPr id="4" name="Header Placeholder 3"/>
          <p:cNvSpPr>
            <a:spLocks noGrp="1"/>
          </p:cNvSpPr>
          <p:nvPr>
            <p:ph type="hdr" sz="quarter" idx="10"/>
          </p:nvPr>
        </p:nvSpPr>
        <p:spPr/>
        <p:txBody>
          <a:bodyPr/>
          <a:lstStyle/>
          <a:p>
            <a:r>
              <a:rPr lang="en-US" dirty="0" smtClean="0"/>
              <a:t>Early Brain Development: What Matters? </a:t>
            </a:r>
            <a:endParaRPr lang="en-US" dirty="0"/>
          </a:p>
        </p:txBody>
      </p:sp>
      <p:sp>
        <p:nvSpPr>
          <p:cNvPr id="5" name="Date Placeholder 4"/>
          <p:cNvSpPr>
            <a:spLocks noGrp="1"/>
          </p:cNvSpPr>
          <p:nvPr>
            <p:ph type="dt" idx="11"/>
          </p:nvPr>
        </p:nvSpPr>
        <p:spPr/>
        <p:txBody>
          <a:bodyPr/>
          <a:lstStyle/>
          <a:p>
            <a:r>
              <a:rPr lang="en-US" dirty="0" smtClean="0"/>
              <a:t>11/12/2014</a:t>
            </a:r>
            <a:endParaRPr lang="en-US" dirty="0"/>
          </a:p>
        </p:txBody>
      </p:sp>
      <p:sp>
        <p:nvSpPr>
          <p:cNvPr id="6" name="Footer Placeholder 5"/>
          <p:cNvSpPr>
            <a:spLocks noGrp="1"/>
          </p:cNvSpPr>
          <p:nvPr>
            <p:ph type="ftr" sz="quarter" idx="12"/>
          </p:nvPr>
        </p:nvSpPr>
        <p:spPr/>
        <p:txBody>
          <a:bodyPr/>
          <a:lstStyle/>
          <a:p>
            <a:r>
              <a:rPr lang="en-US" dirty="0" smtClean="0"/>
              <a:t>Patti van Eys, PhD</a:t>
            </a:r>
            <a:endParaRPr lang="en-US" dirty="0"/>
          </a:p>
        </p:txBody>
      </p:sp>
      <p:sp>
        <p:nvSpPr>
          <p:cNvPr id="7" name="Slide Number Placeholder 6"/>
          <p:cNvSpPr>
            <a:spLocks noGrp="1"/>
          </p:cNvSpPr>
          <p:nvPr>
            <p:ph type="sldNum" sz="quarter" idx="13"/>
          </p:nvPr>
        </p:nvSpPr>
        <p:spPr/>
        <p:txBody>
          <a:bodyPr/>
          <a:lstStyle/>
          <a:p>
            <a:fld id="{77320758-A176-4390-8444-970930722E64}" type="slidenum">
              <a:rPr lang="en-US" smtClean="0"/>
              <a:pPr/>
              <a:t>13</a:t>
            </a:fld>
            <a:endParaRPr lang="en-US" dirty="0"/>
          </a:p>
        </p:txBody>
      </p:sp>
    </p:spTree>
    <p:extLst>
      <p:ext uri="{BB962C8B-B14F-4D97-AF65-F5344CB8AC3E}">
        <p14:creationId xmlns:p14="http://schemas.microsoft.com/office/powerpoint/2010/main" val="10702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normAutofit/>
          </a:bodyPr>
          <a:lstStyle/>
          <a:p>
            <a:r>
              <a:rPr lang="en-US" dirty="0" smtClean="0"/>
              <a:t>KEEP BRAIN and REDESIGN</a:t>
            </a:r>
            <a:endParaRPr lang="en-US" dirty="0"/>
          </a:p>
        </p:txBody>
      </p:sp>
      <p:sp>
        <p:nvSpPr>
          <p:cNvPr id="4" name="Slide Number Placeholder 3"/>
          <p:cNvSpPr>
            <a:spLocks noGrp="1"/>
          </p:cNvSpPr>
          <p:nvPr>
            <p:ph type="sldNum" sz="quarter" idx="10"/>
          </p:nvPr>
        </p:nvSpPr>
        <p:spPr/>
        <p:txBody>
          <a:bodyPr/>
          <a:lstStyle/>
          <a:p>
            <a:fld id="{77320758-A176-4390-8444-970930722E64}" type="slidenum">
              <a:rPr lang="en-US" smtClean="0"/>
              <a:pPr/>
              <a:t>14</a:t>
            </a:fld>
            <a:endParaRPr lang="en-US" dirty="0"/>
          </a:p>
        </p:txBody>
      </p:sp>
      <p:sp>
        <p:nvSpPr>
          <p:cNvPr id="5" name="Header Placeholder 4"/>
          <p:cNvSpPr>
            <a:spLocks noGrp="1"/>
          </p:cNvSpPr>
          <p:nvPr>
            <p:ph type="hdr" sz="quarter" idx="11"/>
          </p:nvPr>
        </p:nvSpPr>
        <p:spPr/>
        <p:txBody>
          <a:bodyPr/>
          <a:lstStyle/>
          <a:p>
            <a:r>
              <a:rPr lang="en-US" dirty="0" smtClean="0"/>
              <a:t>Early Brain Development: What Matters? </a:t>
            </a:r>
            <a:endParaRPr lang="en-US" dirty="0"/>
          </a:p>
        </p:txBody>
      </p:sp>
      <p:sp>
        <p:nvSpPr>
          <p:cNvPr id="6" name="Date Placeholder 5"/>
          <p:cNvSpPr>
            <a:spLocks noGrp="1"/>
          </p:cNvSpPr>
          <p:nvPr>
            <p:ph type="dt" idx="12"/>
          </p:nvPr>
        </p:nvSpPr>
        <p:spPr/>
        <p:txBody>
          <a:bodyPr/>
          <a:lstStyle/>
          <a:p>
            <a:r>
              <a:rPr lang="en-US" dirty="0" smtClean="0"/>
              <a:t>11/12/2014</a:t>
            </a:r>
            <a:endParaRPr lang="en-US" dirty="0"/>
          </a:p>
        </p:txBody>
      </p:sp>
      <p:sp>
        <p:nvSpPr>
          <p:cNvPr id="7" name="Footer Placeholder 6"/>
          <p:cNvSpPr>
            <a:spLocks noGrp="1"/>
          </p:cNvSpPr>
          <p:nvPr>
            <p:ph type="ftr" sz="quarter" idx="13"/>
          </p:nvPr>
        </p:nvSpPr>
        <p:spPr/>
        <p:txBody>
          <a:bodyPr/>
          <a:lstStyle/>
          <a:p>
            <a:r>
              <a:rPr lang="en-US" dirty="0" smtClean="0"/>
              <a:t>Patti van Eys, PhD</a:t>
            </a:r>
            <a:endParaRPr lang="en-US" dirty="0"/>
          </a:p>
        </p:txBody>
      </p:sp>
    </p:spTree>
    <p:extLst>
      <p:ext uri="{BB962C8B-B14F-4D97-AF65-F5344CB8AC3E}">
        <p14:creationId xmlns:p14="http://schemas.microsoft.com/office/powerpoint/2010/main" val="256619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smtClean="0"/>
              <a:t>http://www.albertafamilywellness.org/resources/video/how-brains-are-built-core-story-brain-development -</a:t>
            </a:r>
            <a:r>
              <a:rPr lang="en-US" baseline="0" dirty="0" smtClean="0"/>
              <a:t> 4 min 5 sec</a:t>
            </a:r>
            <a:endParaRPr lang="en-US" dirty="0"/>
          </a:p>
        </p:txBody>
      </p:sp>
      <p:sp>
        <p:nvSpPr>
          <p:cNvPr id="4" name="Slide Number Placeholder 3"/>
          <p:cNvSpPr>
            <a:spLocks noGrp="1"/>
          </p:cNvSpPr>
          <p:nvPr>
            <p:ph type="sldNum" sz="quarter" idx="10"/>
          </p:nvPr>
        </p:nvSpPr>
        <p:spPr/>
        <p:txBody>
          <a:bodyPr/>
          <a:lstStyle/>
          <a:p>
            <a:fld id="{801926E0-1156-7F4E-AC85-DF33EDDFF557}" type="slidenum">
              <a:rPr lang="en-US" altLang="en-US" smtClean="0"/>
              <a:pPr/>
              <a:t>16</a:t>
            </a:fld>
            <a:endParaRPr lang="en-US" altLang="en-US" dirty="0"/>
          </a:p>
        </p:txBody>
      </p:sp>
    </p:spTree>
    <p:extLst>
      <p:ext uri="{BB962C8B-B14F-4D97-AF65-F5344CB8AC3E}">
        <p14:creationId xmlns:p14="http://schemas.microsoft.com/office/powerpoint/2010/main" val="402157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926E0-1156-7F4E-AC85-DF33EDDFF557}" type="slidenum">
              <a:rPr lang="en-US" altLang="en-US" smtClean="0"/>
              <a:pPr/>
              <a:t>17</a:t>
            </a:fld>
            <a:endParaRPr lang="en-US" altLang="en-US" dirty="0"/>
          </a:p>
        </p:txBody>
      </p:sp>
    </p:spTree>
    <p:extLst>
      <p:ext uri="{BB962C8B-B14F-4D97-AF65-F5344CB8AC3E}">
        <p14:creationId xmlns:p14="http://schemas.microsoft.com/office/powerpoint/2010/main" val="280599191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4.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2.png"/><Relationship Id="rId5" Type="http://schemas.openxmlformats.org/officeDocument/2006/relationships/tags" Target="../tags/tag11.xml"/><Relationship Id="rId10" Type="http://schemas.openxmlformats.org/officeDocument/2006/relationships/image" Target="../media/image1.png"/><Relationship Id="rId4" Type="http://schemas.openxmlformats.org/officeDocument/2006/relationships/tags" Target="../tags/tag10.xml"/><Relationship Id="rId9"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5.gif"/><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slideMaster" Target="../slideMasters/slideMaster1.xml"/><Relationship Id="rId2" Type="http://schemas.openxmlformats.org/officeDocument/2006/relationships/tags" Target="../tags/tag16.xml"/><Relationship Id="rId16" Type="http://schemas.openxmlformats.org/officeDocument/2006/relationships/image" Target="../media/image8.gif"/><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7.gif"/><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6.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5.gi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slideMaster" Target="../slideMasters/slideMaster1.xml"/><Relationship Id="rId5" Type="http://schemas.openxmlformats.org/officeDocument/2006/relationships/tags" Target="../tags/tag30.xml"/><Relationship Id="rId15" Type="http://schemas.openxmlformats.org/officeDocument/2006/relationships/image" Target="../media/image8.gif"/><Relationship Id="rId10" Type="http://schemas.openxmlformats.org/officeDocument/2006/relationships/tags" Target="../tags/tag35.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image" Target="../media/image7.gif"/></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8.gif"/><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image" Target="../media/image7.gif"/><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image" Target="../media/image6.png"/><Relationship Id="rId5" Type="http://schemas.openxmlformats.org/officeDocument/2006/relationships/tags" Target="../tags/tag40.xml"/><Relationship Id="rId10" Type="http://schemas.openxmlformats.org/officeDocument/2006/relationships/image" Target="../media/image5.gif"/><Relationship Id="rId4" Type="http://schemas.openxmlformats.org/officeDocument/2006/relationships/tags" Target="../tags/tag39.xml"/><Relationship Id="rId9"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custDataLst>
              <p:tags r:id="rId1"/>
            </p:custDataLst>
          </p:nvPr>
        </p:nvSpPr>
        <p:spPr>
          <a:xfrm>
            <a:off x="0" y="677333"/>
            <a:ext cx="10160000" cy="4233333"/>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8" name="Rectangle 7"/>
          <p:cNvSpPr/>
          <p:nvPr>
            <p:custDataLst>
              <p:tags r:id="rId2"/>
            </p:custDataLst>
          </p:nvPr>
        </p:nvSpPr>
        <p:spPr>
          <a:xfrm>
            <a:off x="0" y="3471334"/>
            <a:ext cx="10160000" cy="2963333"/>
          </a:xfrm>
          <a:prstGeom prst="rect">
            <a:avLst/>
          </a:prstGeom>
          <a:gradFill>
            <a:gsLst>
              <a:gs pos="44000">
                <a:srgbClr val="001A4D"/>
              </a:gs>
              <a:gs pos="30000">
                <a:srgbClr val="002060">
                  <a:alpha val="88000"/>
                </a:srgbClr>
              </a:gs>
              <a:gs pos="100000">
                <a:srgbClr val="00133A"/>
              </a:gs>
              <a:gs pos="0">
                <a:schemeClr val="tx2">
                  <a:lumMod val="60000"/>
                  <a:lumOff val="4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l="10577" t="25103"/>
          <a:stretch/>
        </p:blipFill>
        <p:spPr>
          <a:xfrm>
            <a:off x="0" y="0"/>
            <a:ext cx="3579376" cy="3789262"/>
          </a:xfrm>
          <a:prstGeom prst="rect">
            <a:avLst/>
          </a:prstGeom>
        </p:spPr>
      </p:pic>
      <p:sp>
        <p:nvSpPr>
          <p:cNvPr id="2" name="Title 1"/>
          <p:cNvSpPr>
            <a:spLocks noGrp="1"/>
          </p:cNvSpPr>
          <p:nvPr>
            <p:ph type="ctrTitle"/>
            <p:custDataLst>
              <p:tags r:id="rId3"/>
            </p:custDataLst>
          </p:nvPr>
        </p:nvSpPr>
        <p:spPr>
          <a:xfrm>
            <a:off x="3556000" y="1100667"/>
            <a:ext cx="5842000" cy="2899834"/>
          </a:xfrm>
        </p:spPr>
        <p:txBody>
          <a:bodyPr/>
          <a:lstStyle>
            <a:lvl1pPr algn="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custDataLst>
              <p:tags r:id="rId4"/>
            </p:custDataLst>
          </p:nvPr>
        </p:nvSpPr>
        <p:spPr>
          <a:xfrm>
            <a:off x="1524000" y="4318000"/>
            <a:ext cx="7112000" cy="1947333"/>
          </a:xfrm>
        </p:spPr>
        <p:txBody>
          <a:bodyPr/>
          <a:lstStyle>
            <a:lvl1pPr marL="0" indent="0" algn="ctr">
              <a:buNone/>
              <a:defRPr>
                <a:solidFill>
                  <a:schemeClr val="tx1">
                    <a:tint val="75000"/>
                  </a:schemeClr>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5"/>
            </p:custDataLst>
          </p:nvPr>
        </p:nvSpPr>
        <p:spPr/>
        <p:txBody>
          <a:bodyPr/>
          <a:lstStyle/>
          <a:p>
            <a:fld id="{34A3AF14-A70E-4FED-BF6A-48281FB9F858}" type="datetimeFigureOut">
              <a:rPr lang="en-US" smtClean="0"/>
              <a:t>2/21/2017</a:t>
            </a:fld>
            <a:endParaRPr lang="en-US"/>
          </a:p>
        </p:txBody>
      </p:sp>
      <p:sp>
        <p:nvSpPr>
          <p:cNvPr id="5" name="Footer Placeholder 4"/>
          <p:cNvSpPr>
            <a:spLocks noGrp="1"/>
          </p:cNvSpPr>
          <p:nvPr>
            <p:ph type="ftr" sz="quarter" idx="11"/>
            <p:custDataLst>
              <p:tags r:id="rId6"/>
            </p:custDataLst>
          </p:nvPr>
        </p:nvSpPr>
        <p:spPr/>
        <p:txBody>
          <a:bodyPr/>
          <a:lstStyle/>
          <a:p>
            <a:endParaRPr lang="en-US"/>
          </a:p>
        </p:txBody>
      </p:sp>
      <p:sp>
        <p:nvSpPr>
          <p:cNvPr id="6" name="Slide Number Placeholder 5"/>
          <p:cNvSpPr>
            <a:spLocks noGrp="1"/>
          </p:cNvSpPr>
          <p:nvPr>
            <p:ph type="sldNum" sz="quarter" idx="12"/>
            <p:custDataLst>
              <p:tags r:id="rId7"/>
            </p:custDataLst>
          </p:nvPr>
        </p:nvSpPr>
        <p:spPr/>
        <p:txBody>
          <a:bodyPr/>
          <a:lstStyle/>
          <a:p>
            <a:fld id="{CC996E3F-5FD0-4459-B8A8-E55DDD84FD13}" type="slidenum">
              <a:rPr lang="en-US" smtClean="0"/>
              <a:t>‹#›</a:t>
            </a:fld>
            <a:endParaRPr lang="en-US"/>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1333" y="1100667"/>
            <a:ext cx="836509" cy="358988"/>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8667" y="1691284"/>
            <a:ext cx="2032000" cy="1356716"/>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333" y="1016000"/>
            <a:ext cx="668869" cy="653313"/>
          </a:xfrm>
          <a:prstGeom prst="rect">
            <a:avLst/>
          </a:prstGeom>
        </p:spPr>
      </p:pic>
      <p:sp>
        <p:nvSpPr>
          <p:cNvPr id="16" name="Rectangle 15"/>
          <p:cNvSpPr/>
          <p:nvPr>
            <p:custDataLst>
              <p:tags r:id="rId8"/>
            </p:custDataLst>
          </p:nvPr>
        </p:nvSpPr>
        <p:spPr>
          <a:xfrm>
            <a:off x="0" y="0"/>
            <a:ext cx="10160000" cy="677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Tree>
    <p:extLst>
      <p:ext uri="{BB962C8B-B14F-4D97-AF65-F5344CB8AC3E}">
        <p14:creationId xmlns:p14="http://schemas.microsoft.com/office/powerpoint/2010/main" val="2285710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10160000" cy="1524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8" name="Rectangle 7"/>
          <p:cNvSpPr/>
          <p:nvPr/>
        </p:nvSpPr>
        <p:spPr>
          <a:xfrm>
            <a:off x="0" y="7027333"/>
            <a:ext cx="10160000" cy="592667"/>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2" name="Title 1"/>
          <p:cNvSpPr>
            <a:spLocks noGrp="1"/>
          </p:cNvSpPr>
          <p:nvPr>
            <p:ph type="title"/>
          </p:nvPr>
        </p:nvSpPr>
        <p:spPr>
          <a:xfrm>
            <a:off x="592667" y="169333"/>
            <a:ext cx="9144000" cy="1270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3AF14-A70E-4FED-BF6A-48281FB9F858}" type="datetimeFigureOut">
              <a:rPr lang="en-US" smtClean="0"/>
              <a:t>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996E3F-5FD0-4459-B8A8-E55DDD84FD13}" type="slidenum">
              <a:rPr lang="en-US" smtClean="0"/>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5334" y="7196667"/>
            <a:ext cx="435653" cy="186961"/>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3333" y="7112000"/>
            <a:ext cx="591840" cy="346436"/>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000" y="7112000"/>
            <a:ext cx="403049" cy="393676"/>
          </a:xfrm>
          <a:prstGeom prst="rect">
            <a:avLst/>
          </a:prstGeom>
          <a:effectLst/>
        </p:spPr>
      </p:pic>
    </p:spTree>
    <p:extLst>
      <p:ext uri="{BB962C8B-B14F-4D97-AF65-F5344CB8AC3E}">
        <p14:creationId xmlns:p14="http://schemas.microsoft.com/office/powerpoint/2010/main" val="376193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5154"/>
            <a:ext cx="2286000" cy="6501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5154"/>
            <a:ext cx="6688667" cy="6501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3AF14-A70E-4FED-BF6A-48281FB9F858}" type="datetimeFigureOut">
              <a:rPr lang="en-US" smtClean="0"/>
              <a:t>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996E3F-5FD0-4459-B8A8-E55DDD84FD13}"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0374" y="7090364"/>
            <a:ext cx="671081" cy="39282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0302" y="7010356"/>
            <a:ext cx="539560" cy="52314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0462" y="7170373"/>
            <a:ext cx="584084" cy="250660"/>
          </a:xfrm>
          <a:prstGeom prst="rect">
            <a:avLst/>
          </a:prstGeom>
        </p:spPr>
      </p:pic>
    </p:spTree>
    <p:extLst>
      <p:ext uri="{BB962C8B-B14F-4D97-AF65-F5344CB8AC3E}">
        <p14:creationId xmlns:p14="http://schemas.microsoft.com/office/powerpoint/2010/main" val="1282642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506410"/>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p:custDataLst>
              <p:tags r:id="rId1"/>
            </p:custDataLst>
          </p:nvPr>
        </p:nvSpPr>
        <p:spPr>
          <a:xfrm>
            <a:off x="592667" y="1354667"/>
            <a:ext cx="9652000" cy="5926667"/>
          </a:xfrm>
          <a:prstGeom prst="rect">
            <a:avLst/>
          </a:prstGeom>
          <a:blipFill dpi="0" rotWithShape="1">
            <a:blip r:embed="rId13" cstate="print">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9" name="Rectangle 8"/>
          <p:cNvSpPr/>
          <p:nvPr>
            <p:custDataLst>
              <p:tags r:id="rId2"/>
            </p:custDataLst>
          </p:nvPr>
        </p:nvSpPr>
        <p:spPr>
          <a:xfrm>
            <a:off x="0" y="0"/>
            <a:ext cx="10160000" cy="1524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10" name="Rectangle 9"/>
          <p:cNvSpPr/>
          <p:nvPr>
            <p:custDataLst>
              <p:tags r:id="rId3"/>
            </p:custDataLst>
          </p:nvPr>
        </p:nvSpPr>
        <p:spPr>
          <a:xfrm>
            <a:off x="0" y="7027333"/>
            <a:ext cx="10160000" cy="592667"/>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2" name="Title 1"/>
          <p:cNvSpPr>
            <a:spLocks noGrp="1"/>
          </p:cNvSpPr>
          <p:nvPr>
            <p:ph type="title"/>
            <p:custDataLst>
              <p:tags r:id="rId4"/>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5"/>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6"/>
            </p:custDataLst>
          </p:nvPr>
        </p:nvSpPr>
        <p:spPr/>
        <p:txBody>
          <a:bodyPr/>
          <a:lstStyle/>
          <a:p>
            <a:fld id="{34A3AF14-A70E-4FED-BF6A-48281FB9F858}" type="datetimeFigureOut">
              <a:rPr lang="en-US" smtClean="0"/>
              <a:t>2/21/2017</a:t>
            </a:fld>
            <a:endParaRPr lang="en-US"/>
          </a:p>
        </p:txBody>
      </p:sp>
      <p:sp>
        <p:nvSpPr>
          <p:cNvPr id="5" name="Footer Placeholder 4"/>
          <p:cNvSpPr>
            <a:spLocks noGrp="1"/>
          </p:cNvSpPr>
          <p:nvPr>
            <p:ph type="ftr" sz="quarter" idx="11"/>
            <p:custDataLst>
              <p:tags r:id="rId7"/>
            </p:custDataLst>
          </p:nvPr>
        </p:nvSpPr>
        <p:spPr/>
        <p:txBody>
          <a:bodyPr/>
          <a:lstStyle/>
          <a:p>
            <a:endParaRPr lang="en-US"/>
          </a:p>
        </p:txBody>
      </p:sp>
      <p:sp>
        <p:nvSpPr>
          <p:cNvPr id="6" name="Slide Number Placeholder 5"/>
          <p:cNvSpPr>
            <a:spLocks noGrp="1"/>
          </p:cNvSpPr>
          <p:nvPr>
            <p:ph type="sldNum" sz="quarter" idx="12"/>
            <p:custDataLst>
              <p:tags r:id="rId8"/>
            </p:custDataLst>
          </p:nvPr>
        </p:nvSpPr>
        <p:spPr/>
        <p:txBody>
          <a:bodyPr/>
          <a:lstStyle/>
          <a:p>
            <a:fld id="{CC996E3F-5FD0-4459-B8A8-E55DDD84FD13}" type="slidenum">
              <a:rPr lang="en-US" smtClean="0"/>
              <a:t>‹#›</a:t>
            </a:fld>
            <a:endParaRPr lang="en-US"/>
          </a:p>
        </p:txBody>
      </p:sp>
      <p:pic>
        <p:nvPicPr>
          <p:cNvPr id="11" name="Picture 10"/>
          <p:cNvPicPr>
            <a:picLocks noChangeAspect="1"/>
          </p:cNvPicPr>
          <p:nvPr>
            <p:custDataLst>
              <p:tags r:id="rId9"/>
            </p:custDataLst>
          </p:nvPr>
        </p:nvPicPr>
        <p:blipFill>
          <a:blip r:embed="rId14" cstate="print">
            <a:extLst>
              <a:ext uri="{28A0092B-C50C-407E-A947-70E740481C1C}">
                <a14:useLocalDpi xmlns:a14="http://schemas.microsoft.com/office/drawing/2010/main" val="0"/>
              </a:ext>
            </a:extLst>
          </a:blip>
          <a:stretch>
            <a:fillRect/>
          </a:stretch>
        </p:blipFill>
        <p:spPr>
          <a:xfrm>
            <a:off x="8805334" y="7196667"/>
            <a:ext cx="435653" cy="186961"/>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custDataLst>
              <p:tags r:id="rId10"/>
            </p:custDataLst>
          </p:nvPr>
        </p:nvPicPr>
        <p:blipFill>
          <a:blip r:embed="rId15" cstate="print">
            <a:extLst>
              <a:ext uri="{28A0092B-C50C-407E-A947-70E740481C1C}">
                <a14:useLocalDpi xmlns:a14="http://schemas.microsoft.com/office/drawing/2010/main" val="0"/>
              </a:ext>
            </a:extLst>
          </a:blip>
          <a:stretch>
            <a:fillRect/>
          </a:stretch>
        </p:blipFill>
        <p:spPr>
          <a:xfrm>
            <a:off x="8043333" y="7112000"/>
            <a:ext cx="591840" cy="346436"/>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custDataLst>
              <p:tags r:id="rId11"/>
            </p:custDataLst>
          </p:nvPr>
        </p:nvPicPr>
        <p:blipFill>
          <a:blip r:embed="rId16" cstate="print">
            <a:extLst>
              <a:ext uri="{28A0092B-C50C-407E-A947-70E740481C1C}">
                <a14:useLocalDpi xmlns:a14="http://schemas.microsoft.com/office/drawing/2010/main" val="0"/>
              </a:ext>
            </a:extLst>
          </a:blip>
          <a:stretch>
            <a:fillRect/>
          </a:stretch>
        </p:blipFill>
        <p:spPr>
          <a:xfrm>
            <a:off x="7366000" y="7112000"/>
            <a:ext cx="403049" cy="393676"/>
          </a:xfrm>
          <a:prstGeom prst="rect">
            <a:avLst/>
          </a:prstGeom>
          <a:effectLst/>
        </p:spPr>
      </p:pic>
    </p:spTree>
    <p:extLst>
      <p:ext uri="{BB962C8B-B14F-4D97-AF65-F5344CB8AC3E}">
        <p14:creationId xmlns:p14="http://schemas.microsoft.com/office/powerpoint/2010/main" val="13695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846667"/>
            <a:ext cx="10160000" cy="4064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8" name="Rectangle 7"/>
          <p:cNvSpPr/>
          <p:nvPr/>
        </p:nvSpPr>
        <p:spPr>
          <a:xfrm>
            <a:off x="0" y="3471334"/>
            <a:ext cx="10160000" cy="2963333"/>
          </a:xfrm>
          <a:prstGeom prst="rect">
            <a:avLst/>
          </a:prstGeom>
          <a:gradFill>
            <a:gsLst>
              <a:gs pos="52000">
                <a:srgbClr val="001A4D"/>
              </a:gs>
              <a:gs pos="34000">
                <a:srgbClr val="002060">
                  <a:alpha val="88000"/>
                </a:srgbClr>
              </a:gs>
              <a:gs pos="75000">
                <a:srgbClr val="00133A"/>
              </a:gs>
              <a:gs pos="0">
                <a:schemeClr val="tx2">
                  <a:lumMod val="60000"/>
                  <a:lumOff val="4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2" name="Title 1"/>
          <p:cNvSpPr>
            <a:spLocks noGrp="1"/>
          </p:cNvSpPr>
          <p:nvPr>
            <p:ph type="title"/>
          </p:nvPr>
        </p:nvSpPr>
        <p:spPr>
          <a:xfrm>
            <a:off x="802570" y="4896556"/>
            <a:ext cx="8636000" cy="1513417"/>
          </a:xfrm>
        </p:spPr>
        <p:txBody>
          <a:bodyPr anchor="t"/>
          <a:lstStyle>
            <a:lvl1pPr algn="l">
              <a:defRPr sz="44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471333" y="2032001"/>
            <a:ext cx="6011333" cy="1666874"/>
          </a:xfrm>
        </p:spPr>
        <p:txBody>
          <a:bodyPr anchor="b"/>
          <a:lstStyle>
            <a:lvl1pPr marL="0" indent="0" algn="r">
              <a:buNone/>
              <a:defRPr sz="2200">
                <a:solidFill>
                  <a:schemeClr val="bg1"/>
                </a:solidFill>
              </a:defRPr>
            </a:lvl1pPr>
            <a:lvl2pPr marL="507995" indent="0">
              <a:buNone/>
              <a:defRPr sz="2000">
                <a:solidFill>
                  <a:schemeClr val="tx1">
                    <a:tint val="75000"/>
                  </a:schemeClr>
                </a:solidFill>
              </a:defRPr>
            </a:lvl2pPr>
            <a:lvl3pPr marL="1015990" indent="0">
              <a:buNone/>
              <a:defRPr sz="1800">
                <a:solidFill>
                  <a:schemeClr val="tx1">
                    <a:tint val="75000"/>
                  </a:schemeClr>
                </a:solidFill>
              </a:defRPr>
            </a:lvl3pPr>
            <a:lvl4pPr marL="1523985" indent="0">
              <a:buNone/>
              <a:defRPr sz="1600">
                <a:solidFill>
                  <a:schemeClr val="tx1">
                    <a:tint val="75000"/>
                  </a:schemeClr>
                </a:solidFill>
              </a:defRPr>
            </a:lvl4pPr>
            <a:lvl5pPr marL="2031980" indent="0">
              <a:buNone/>
              <a:defRPr sz="1600">
                <a:solidFill>
                  <a:schemeClr val="tx1">
                    <a:tint val="75000"/>
                  </a:schemeClr>
                </a:solidFill>
              </a:defRPr>
            </a:lvl5pPr>
            <a:lvl6pPr marL="2539975" indent="0">
              <a:buNone/>
              <a:defRPr sz="1600">
                <a:solidFill>
                  <a:schemeClr val="tx1">
                    <a:tint val="75000"/>
                  </a:schemeClr>
                </a:solidFill>
              </a:defRPr>
            </a:lvl6pPr>
            <a:lvl7pPr marL="3047970" indent="0">
              <a:buNone/>
              <a:defRPr sz="1600">
                <a:solidFill>
                  <a:schemeClr val="tx1">
                    <a:tint val="75000"/>
                  </a:schemeClr>
                </a:solidFill>
              </a:defRPr>
            </a:lvl7pPr>
            <a:lvl8pPr marL="3555964" indent="0">
              <a:buNone/>
              <a:defRPr sz="1600">
                <a:solidFill>
                  <a:schemeClr val="tx1">
                    <a:tint val="75000"/>
                  </a:schemeClr>
                </a:solidFill>
              </a:defRPr>
            </a:lvl8pPr>
            <a:lvl9pPr marL="406395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3AF14-A70E-4FED-BF6A-48281FB9F858}" type="datetimeFigureOut">
              <a:rPr lang="en-US" smtClean="0"/>
              <a:t>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996E3F-5FD0-4459-B8A8-E55DDD84FD13}" type="slidenum">
              <a:rPr lang="en-US" smtClean="0"/>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0374" y="7090364"/>
            <a:ext cx="671081" cy="39282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0302" y="7010356"/>
            <a:ext cx="539560" cy="52314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0462" y="7170373"/>
            <a:ext cx="584084" cy="250660"/>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18847"/>
          <a:stretch/>
        </p:blipFill>
        <p:spPr>
          <a:xfrm>
            <a:off x="-84667" y="0"/>
            <a:ext cx="3582798" cy="3979333"/>
          </a:xfrm>
          <a:prstGeom prst="rect">
            <a:avLst/>
          </a:prstGeom>
        </p:spPr>
      </p:pic>
    </p:spTree>
    <p:extLst>
      <p:ext uri="{BB962C8B-B14F-4D97-AF65-F5344CB8AC3E}">
        <p14:creationId xmlns:p14="http://schemas.microsoft.com/office/powerpoint/2010/main" val="4026981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0" y="0"/>
            <a:ext cx="10160000" cy="1524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9" name="Rectangle 8"/>
          <p:cNvSpPr/>
          <p:nvPr/>
        </p:nvSpPr>
        <p:spPr>
          <a:xfrm>
            <a:off x="0" y="7027333"/>
            <a:ext cx="10160000" cy="592667"/>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10" name="Rectangle 9"/>
          <p:cNvSpPr/>
          <p:nvPr/>
        </p:nvSpPr>
        <p:spPr>
          <a:xfrm>
            <a:off x="592667" y="1354667"/>
            <a:ext cx="9652000" cy="5926667"/>
          </a:xfrm>
          <a:prstGeom prst="rect">
            <a:avLst/>
          </a:prstGeom>
          <a:blipFill dpi="0" rotWithShape="1">
            <a:blip r:embed="rId2" cstate="print">
              <a:alphaModFix amt="1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A3AF14-A70E-4FED-BF6A-48281FB9F858}" type="datetimeFigureOut">
              <a:rPr lang="en-US" smtClean="0"/>
              <a:t>2/21/2017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996E3F-5FD0-4459-B8A8-E55DDD84FD13}" type="slidenum">
              <a:rPr lang="en-US" smtClean="0"/>
              <a:t>‹#›</a:t>
            </a:fld>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5334" y="7196667"/>
            <a:ext cx="435653" cy="186961"/>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3333" y="7112000"/>
            <a:ext cx="591840" cy="346436"/>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6000" y="7112000"/>
            <a:ext cx="403049" cy="393676"/>
          </a:xfrm>
          <a:prstGeom prst="rect">
            <a:avLst/>
          </a:prstGeom>
          <a:effectLst/>
        </p:spPr>
      </p:pic>
    </p:spTree>
    <p:extLst>
      <p:ext uri="{BB962C8B-B14F-4D97-AF65-F5344CB8AC3E}">
        <p14:creationId xmlns:p14="http://schemas.microsoft.com/office/powerpoint/2010/main" val="1950853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0" y="0"/>
            <a:ext cx="10160000" cy="1524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11" name="Rectangle 10"/>
          <p:cNvSpPr/>
          <p:nvPr/>
        </p:nvSpPr>
        <p:spPr>
          <a:xfrm>
            <a:off x="0" y="7027333"/>
            <a:ext cx="10160000" cy="592667"/>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5681"/>
            <a:ext cx="4489098" cy="710847"/>
          </a:xfrm>
        </p:spPr>
        <p:txBody>
          <a:bodyPr anchor="b"/>
          <a:lstStyle>
            <a:lvl1pPr marL="0" indent="0">
              <a:buNone/>
              <a:defRPr sz="2700" b="1"/>
            </a:lvl1pPr>
            <a:lvl2pPr marL="507995" indent="0">
              <a:buNone/>
              <a:defRPr sz="2200" b="1"/>
            </a:lvl2pPr>
            <a:lvl3pPr marL="1015990" indent="0">
              <a:buNone/>
              <a:defRPr sz="2000" b="1"/>
            </a:lvl3pPr>
            <a:lvl4pPr marL="1523985" indent="0">
              <a:buNone/>
              <a:defRPr sz="1800" b="1"/>
            </a:lvl4pPr>
            <a:lvl5pPr marL="2031980" indent="0">
              <a:buNone/>
              <a:defRPr sz="1800" b="1"/>
            </a:lvl5pPr>
            <a:lvl6pPr marL="2539975" indent="0">
              <a:buNone/>
              <a:defRPr sz="1800" b="1"/>
            </a:lvl6pPr>
            <a:lvl7pPr marL="3047970" indent="0">
              <a:buNone/>
              <a:defRPr sz="1800" b="1"/>
            </a:lvl7pPr>
            <a:lvl8pPr marL="3555964" indent="0">
              <a:buNone/>
              <a:defRPr sz="1800" b="1"/>
            </a:lvl8pPr>
            <a:lvl9pPr marL="4063959"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0" y="1705681"/>
            <a:ext cx="4490861" cy="710847"/>
          </a:xfrm>
        </p:spPr>
        <p:txBody>
          <a:bodyPr anchor="b"/>
          <a:lstStyle>
            <a:lvl1pPr marL="0" indent="0">
              <a:buNone/>
              <a:defRPr sz="2700" b="1"/>
            </a:lvl1pPr>
            <a:lvl2pPr marL="507995" indent="0">
              <a:buNone/>
              <a:defRPr sz="2200" b="1"/>
            </a:lvl2pPr>
            <a:lvl3pPr marL="1015990" indent="0">
              <a:buNone/>
              <a:defRPr sz="2000" b="1"/>
            </a:lvl3pPr>
            <a:lvl4pPr marL="1523985" indent="0">
              <a:buNone/>
              <a:defRPr sz="1800" b="1"/>
            </a:lvl4pPr>
            <a:lvl5pPr marL="2031980" indent="0">
              <a:buNone/>
              <a:defRPr sz="1800" b="1"/>
            </a:lvl5pPr>
            <a:lvl6pPr marL="2539975" indent="0">
              <a:buNone/>
              <a:defRPr sz="1800" b="1"/>
            </a:lvl6pPr>
            <a:lvl7pPr marL="3047970" indent="0">
              <a:buNone/>
              <a:defRPr sz="1800" b="1"/>
            </a:lvl7pPr>
            <a:lvl8pPr marL="3555964" indent="0">
              <a:buNone/>
              <a:defRPr sz="1800" b="1"/>
            </a:lvl8pPr>
            <a:lvl9pPr marL="4063959"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61140" y="2416528"/>
            <a:ext cx="4490861"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A3AF14-A70E-4FED-BF6A-48281FB9F858}" type="datetimeFigureOut">
              <a:rPr lang="en-US" smtClean="0"/>
              <a:t>2/21/2017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996E3F-5FD0-4459-B8A8-E55DDD84FD13}" type="slidenum">
              <a:rPr lang="en-US" smtClean="0"/>
              <a:t>‹#›</a:t>
            </a:fld>
            <a:endParaRPr lang="en-US"/>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5334" y="7196667"/>
            <a:ext cx="435653" cy="186961"/>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3333" y="7112000"/>
            <a:ext cx="591840" cy="346436"/>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000" y="7112000"/>
            <a:ext cx="403049" cy="393676"/>
          </a:xfrm>
          <a:prstGeom prst="rect">
            <a:avLst/>
          </a:prstGeom>
          <a:effectLst/>
        </p:spPr>
      </p:pic>
    </p:spTree>
    <p:extLst>
      <p:ext uri="{BB962C8B-B14F-4D97-AF65-F5344CB8AC3E}">
        <p14:creationId xmlns:p14="http://schemas.microsoft.com/office/powerpoint/2010/main" val="194109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custDataLst>
              <p:tags r:id="rId1"/>
            </p:custDataLst>
          </p:nvPr>
        </p:nvSpPr>
        <p:spPr>
          <a:xfrm>
            <a:off x="0" y="0"/>
            <a:ext cx="10160000" cy="1524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7" name="Rectangle 6"/>
          <p:cNvSpPr/>
          <p:nvPr>
            <p:custDataLst>
              <p:tags r:id="rId2"/>
            </p:custDataLst>
          </p:nvPr>
        </p:nvSpPr>
        <p:spPr>
          <a:xfrm>
            <a:off x="0" y="7027333"/>
            <a:ext cx="10160000" cy="592667"/>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8" name="Rectangle 7"/>
          <p:cNvSpPr/>
          <p:nvPr>
            <p:custDataLst>
              <p:tags r:id="rId3"/>
            </p:custDataLst>
          </p:nvPr>
        </p:nvSpPr>
        <p:spPr>
          <a:xfrm>
            <a:off x="592667" y="1354667"/>
            <a:ext cx="9652000" cy="5926667"/>
          </a:xfrm>
          <a:prstGeom prst="rect">
            <a:avLst/>
          </a:prstGeom>
          <a:blipFill dpi="0" rotWithShape="1">
            <a:blip r:embed="rId12" cstate="print">
              <a:alphaModFix amt="1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2" name="Title 1"/>
          <p:cNvSpPr>
            <a:spLocks noGrp="1"/>
          </p:cNvSpPr>
          <p:nvPr>
            <p:ph type="title"/>
            <p:custDataLst>
              <p:tags r:id="rId4"/>
            </p:custDataLst>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5"/>
            </p:custDataLst>
          </p:nvPr>
        </p:nvSpPr>
        <p:spPr/>
        <p:txBody>
          <a:bodyPr/>
          <a:lstStyle/>
          <a:p>
            <a:fld id="{34A3AF14-A70E-4FED-BF6A-48281FB9F858}" type="datetimeFigureOut">
              <a:rPr lang="en-US" smtClean="0"/>
              <a:t>2/21/2017</a:t>
            </a:fld>
            <a:endParaRPr lang="en-US"/>
          </a:p>
        </p:txBody>
      </p:sp>
      <p:sp>
        <p:nvSpPr>
          <p:cNvPr id="4" name="Footer Placeholder 3"/>
          <p:cNvSpPr>
            <a:spLocks noGrp="1"/>
          </p:cNvSpPr>
          <p:nvPr>
            <p:ph type="ftr" sz="quarter" idx="11"/>
            <p:custDataLst>
              <p:tags r:id="rId6"/>
            </p:custDataLst>
          </p:nvPr>
        </p:nvSpPr>
        <p:spPr/>
        <p:txBody>
          <a:bodyPr/>
          <a:lstStyle/>
          <a:p>
            <a:endParaRPr lang="en-US"/>
          </a:p>
        </p:txBody>
      </p:sp>
      <p:sp>
        <p:nvSpPr>
          <p:cNvPr id="5" name="Slide Number Placeholder 4"/>
          <p:cNvSpPr>
            <a:spLocks noGrp="1"/>
          </p:cNvSpPr>
          <p:nvPr>
            <p:ph type="sldNum" sz="quarter" idx="12"/>
            <p:custDataLst>
              <p:tags r:id="rId7"/>
            </p:custDataLst>
          </p:nvPr>
        </p:nvSpPr>
        <p:spPr/>
        <p:txBody>
          <a:bodyPr/>
          <a:lstStyle/>
          <a:p>
            <a:fld id="{CC996E3F-5FD0-4459-B8A8-E55DDD84FD13}" type="slidenum">
              <a:rPr lang="en-US" smtClean="0"/>
              <a:t>‹#›</a:t>
            </a:fld>
            <a:endParaRPr lang="en-US"/>
          </a:p>
        </p:txBody>
      </p:sp>
      <p:pic>
        <p:nvPicPr>
          <p:cNvPr id="9" name="Picture 8"/>
          <p:cNvPicPr>
            <a:picLocks noChangeAspect="1"/>
          </p:cNvPicPr>
          <p:nvPr>
            <p:custDataLst>
              <p:tags r:id="rId8"/>
            </p:custDataLst>
          </p:nvPr>
        </p:nvPicPr>
        <p:blipFill>
          <a:blip r:embed="rId13" cstate="print">
            <a:extLst>
              <a:ext uri="{28A0092B-C50C-407E-A947-70E740481C1C}">
                <a14:useLocalDpi xmlns:a14="http://schemas.microsoft.com/office/drawing/2010/main" val="0"/>
              </a:ext>
            </a:extLst>
          </a:blip>
          <a:stretch>
            <a:fillRect/>
          </a:stretch>
        </p:blipFill>
        <p:spPr>
          <a:xfrm>
            <a:off x="8805334" y="7196667"/>
            <a:ext cx="435653" cy="18696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custDataLst>
              <p:tags r:id="rId9"/>
            </p:custDataLst>
          </p:nvPr>
        </p:nvPicPr>
        <p:blipFill>
          <a:blip r:embed="rId14" cstate="print">
            <a:extLst>
              <a:ext uri="{28A0092B-C50C-407E-A947-70E740481C1C}">
                <a14:useLocalDpi xmlns:a14="http://schemas.microsoft.com/office/drawing/2010/main" val="0"/>
              </a:ext>
            </a:extLst>
          </a:blip>
          <a:stretch>
            <a:fillRect/>
          </a:stretch>
        </p:blipFill>
        <p:spPr>
          <a:xfrm>
            <a:off x="8043333" y="7112000"/>
            <a:ext cx="591840" cy="346436"/>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custDataLst>
              <p:tags r:id="rId10"/>
            </p:custDataLst>
          </p:nvPr>
        </p:nvPicPr>
        <p:blipFill>
          <a:blip r:embed="rId15" cstate="print">
            <a:extLst>
              <a:ext uri="{28A0092B-C50C-407E-A947-70E740481C1C}">
                <a14:useLocalDpi xmlns:a14="http://schemas.microsoft.com/office/drawing/2010/main" val="0"/>
              </a:ext>
            </a:extLst>
          </a:blip>
          <a:stretch>
            <a:fillRect/>
          </a:stretch>
        </p:blipFill>
        <p:spPr>
          <a:xfrm>
            <a:off x="7366000" y="7112000"/>
            <a:ext cx="403049" cy="393676"/>
          </a:xfrm>
          <a:prstGeom prst="rect">
            <a:avLst/>
          </a:prstGeom>
          <a:effectLst/>
        </p:spPr>
      </p:pic>
    </p:spTree>
    <p:extLst>
      <p:ext uri="{BB962C8B-B14F-4D97-AF65-F5344CB8AC3E}">
        <p14:creationId xmlns:p14="http://schemas.microsoft.com/office/powerpoint/2010/main" val="213067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custDataLst>
              <p:tags r:id="rId1"/>
            </p:custDataLst>
          </p:nvPr>
        </p:nvSpPr>
        <p:spPr>
          <a:xfrm>
            <a:off x="0" y="7027333"/>
            <a:ext cx="10160000" cy="592667"/>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7" name="Rectangle 6"/>
          <p:cNvSpPr/>
          <p:nvPr>
            <p:custDataLst>
              <p:tags r:id="rId2"/>
            </p:custDataLst>
          </p:nvPr>
        </p:nvSpPr>
        <p:spPr>
          <a:xfrm>
            <a:off x="592667" y="1354667"/>
            <a:ext cx="9652000" cy="5926667"/>
          </a:xfrm>
          <a:prstGeom prst="rect">
            <a:avLst/>
          </a:prstGeom>
          <a:blipFill dpi="0" rotWithShape="1">
            <a:blip r:embed="rId10" cstate="print">
              <a:alphaModFix amt="1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2" name="Date Placeholder 1"/>
          <p:cNvSpPr>
            <a:spLocks noGrp="1"/>
          </p:cNvSpPr>
          <p:nvPr>
            <p:ph type="dt" sz="half" idx="10"/>
            <p:custDataLst>
              <p:tags r:id="rId3"/>
            </p:custDataLst>
          </p:nvPr>
        </p:nvSpPr>
        <p:spPr/>
        <p:txBody>
          <a:bodyPr/>
          <a:lstStyle/>
          <a:p>
            <a:fld id="{34A3AF14-A70E-4FED-BF6A-48281FB9F858}" type="datetimeFigureOut">
              <a:rPr lang="en-US" smtClean="0"/>
              <a:t>2/21/2017</a:t>
            </a:fld>
            <a:endParaRPr lang="en-US"/>
          </a:p>
        </p:txBody>
      </p:sp>
      <p:sp>
        <p:nvSpPr>
          <p:cNvPr id="3" name="Footer Placeholder 2"/>
          <p:cNvSpPr>
            <a:spLocks noGrp="1"/>
          </p:cNvSpPr>
          <p:nvPr>
            <p:ph type="ftr" sz="quarter" idx="11"/>
            <p:custDataLst>
              <p:tags r:id="rId4"/>
            </p:custDataLst>
          </p:nvPr>
        </p:nvSpPr>
        <p:spPr/>
        <p:txBody>
          <a:bodyPr/>
          <a:lstStyle/>
          <a:p>
            <a:endParaRPr lang="en-US"/>
          </a:p>
        </p:txBody>
      </p:sp>
      <p:sp>
        <p:nvSpPr>
          <p:cNvPr id="4" name="Slide Number Placeholder 3"/>
          <p:cNvSpPr>
            <a:spLocks noGrp="1"/>
          </p:cNvSpPr>
          <p:nvPr>
            <p:ph type="sldNum" sz="quarter" idx="12"/>
            <p:custDataLst>
              <p:tags r:id="rId5"/>
            </p:custDataLst>
          </p:nvPr>
        </p:nvSpPr>
        <p:spPr/>
        <p:txBody>
          <a:bodyPr/>
          <a:lstStyle/>
          <a:p>
            <a:fld id="{CC996E3F-5FD0-4459-B8A8-E55DDD84FD13}" type="slidenum">
              <a:rPr lang="en-US" smtClean="0"/>
              <a:t>‹#›</a:t>
            </a:fld>
            <a:endParaRPr lang="en-US"/>
          </a:p>
        </p:txBody>
      </p:sp>
      <p:pic>
        <p:nvPicPr>
          <p:cNvPr id="8" name="Picture 7"/>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8805334" y="7196667"/>
            <a:ext cx="435653" cy="186961"/>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custDataLst>
              <p:tags r:id="rId7"/>
            </p:custDataLst>
          </p:nvPr>
        </p:nvPicPr>
        <p:blipFill>
          <a:blip r:embed="rId12" cstate="print">
            <a:extLst>
              <a:ext uri="{28A0092B-C50C-407E-A947-70E740481C1C}">
                <a14:useLocalDpi xmlns:a14="http://schemas.microsoft.com/office/drawing/2010/main" val="0"/>
              </a:ext>
            </a:extLst>
          </a:blip>
          <a:stretch>
            <a:fillRect/>
          </a:stretch>
        </p:blipFill>
        <p:spPr>
          <a:xfrm>
            <a:off x="8043333" y="7112000"/>
            <a:ext cx="591840" cy="346436"/>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custDataLst>
              <p:tags r:id="rId8"/>
            </p:custDataLst>
          </p:nvPr>
        </p:nvPicPr>
        <p:blipFill>
          <a:blip r:embed="rId13" cstate="print">
            <a:extLst>
              <a:ext uri="{28A0092B-C50C-407E-A947-70E740481C1C}">
                <a14:useLocalDpi xmlns:a14="http://schemas.microsoft.com/office/drawing/2010/main" val="0"/>
              </a:ext>
            </a:extLst>
          </a:blip>
          <a:stretch>
            <a:fillRect/>
          </a:stretch>
        </p:blipFill>
        <p:spPr>
          <a:xfrm>
            <a:off x="7366000" y="7112000"/>
            <a:ext cx="403049" cy="393676"/>
          </a:xfrm>
          <a:prstGeom prst="rect">
            <a:avLst/>
          </a:prstGeom>
          <a:effectLst/>
        </p:spPr>
      </p:pic>
    </p:spTree>
    <p:extLst>
      <p:ext uri="{BB962C8B-B14F-4D97-AF65-F5344CB8AC3E}">
        <p14:creationId xmlns:p14="http://schemas.microsoft.com/office/powerpoint/2010/main" val="2932157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9584" y="0"/>
            <a:ext cx="3904251" cy="1524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9" name="Rectangle 8"/>
          <p:cNvSpPr/>
          <p:nvPr/>
        </p:nvSpPr>
        <p:spPr>
          <a:xfrm>
            <a:off x="0" y="7027333"/>
            <a:ext cx="10160000" cy="592667"/>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2" name="Title 1"/>
          <p:cNvSpPr>
            <a:spLocks noGrp="1"/>
          </p:cNvSpPr>
          <p:nvPr>
            <p:ph type="title"/>
          </p:nvPr>
        </p:nvSpPr>
        <p:spPr>
          <a:xfrm>
            <a:off x="423334" y="169333"/>
            <a:ext cx="3342570" cy="1291167"/>
          </a:xfrm>
        </p:spPr>
        <p:txBody>
          <a:bodyPr anchor="b"/>
          <a:lstStyle>
            <a:lvl1pPr algn="l">
              <a:defRPr sz="2200" b="1"/>
            </a:lvl1pPr>
          </a:lstStyle>
          <a:p>
            <a:r>
              <a:rPr lang="en-US" smtClean="0"/>
              <a:t>Click to edit Master title style</a:t>
            </a:r>
            <a:endParaRPr lang="en-US" dirty="0"/>
          </a:p>
        </p:txBody>
      </p:sp>
      <p:sp>
        <p:nvSpPr>
          <p:cNvPr id="3" name="Content Placeholder 2"/>
          <p:cNvSpPr>
            <a:spLocks noGrp="1"/>
          </p:cNvSpPr>
          <p:nvPr>
            <p:ph idx="1"/>
          </p:nvPr>
        </p:nvSpPr>
        <p:spPr>
          <a:xfrm>
            <a:off x="3972278" y="303389"/>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1" y="1594556"/>
            <a:ext cx="3342570" cy="5212292"/>
          </a:xfrm>
        </p:spPr>
        <p:txBody>
          <a:bodyPr/>
          <a:lstStyle>
            <a:lvl1pPr marL="0" indent="0">
              <a:buNone/>
              <a:defRPr sz="1600"/>
            </a:lvl1pPr>
            <a:lvl2pPr marL="507995" indent="0">
              <a:buNone/>
              <a:defRPr sz="1300"/>
            </a:lvl2pPr>
            <a:lvl3pPr marL="1015990" indent="0">
              <a:buNone/>
              <a:defRPr sz="1100"/>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3AF14-A70E-4FED-BF6A-48281FB9F858}" type="datetimeFigureOut">
              <a:rPr lang="en-US" smtClean="0"/>
              <a:t>2/21/2017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996E3F-5FD0-4459-B8A8-E55DDD84FD13}" type="slidenum">
              <a:rPr lang="en-US" smtClean="0"/>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5334" y="7196667"/>
            <a:ext cx="435653" cy="186961"/>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3333" y="7112000"/>
            <a:ext cx="591840" cy="346436"/>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000" y="7112000"/>
            <a:ext cx="403049" cy="393676"/>
          </a:xfrm>
          <a:prstGeom prst="rect">
            <a:avLst/>
          </a:prstGeom>
          <a:effectLst/>
        </p:spPr>
      </p:pic>
    </p:spTree>
    <p:extLst>
      <p:ext uri="{BB962C8B-B14F-4D97-AF65-F5344CB8AC3E}">
        <p14:creationId xmlns:p14="http://schemas.microsoft.com/office/powerpoint/2010/main" val="2148574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0160000" cy="1524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9" name="Rectangle 8"/>
          <p:cNvSpPr/>
          <p:nvPr/>
        </p:nvSpPr>
        <p:spPr>
          <a:xfrm>
            <a:off x="0" y="7027333"/>
            <a:ext cx="10160000" cy="592667"/>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2" name="Title 1"/>
          <p:cNvSpPr>
            <a:spLocks noGrp="1"/>
          </p:cNvSpPr>
          <p:nvPr>
            <p:ph type="title"/>
          </p:nvPr>
        </p:nvSpPr>
        <p:spPr>
          <a:xfrm>
            <a:off x="1991431" y="5334000"/>
            <a:ext cx="6096000" cy="629709"/>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91431" y="680861"/>
            <a:ext cx="6096000" cy="4572000"/>
          </a:xfrm>
        </p:spPr>
        <p:txBody>
          <a:bodyPr/>
          <a:lstStyle>
            <a:lvl1pPr marL="0" indent="0">
              <a:buNone/>
              <a:defRPr sz="3600"/>
            </a:lvl1pPr>
            <a:lvl2pPr marL="507995" indent="0">
              <a:buNone/>
              <a:defRPr sz="3100"/>
            </a:lvl2pPr>
            <a:lvl3pPr marL="1015990" indent="0">
              <a:buNone/>
              <a:defRPr sz="2700"/>
            </a:lvl3pPr>
            <a:lvl4pPr marL="1523985" indent="0">
              <a:buNone/>
              <a:defRPr sz="2200"/>
            </a:lvl4pPr>
            <a:lvl5pPr marL="2031980" indent="0">
              <a:buNone/>
              <a:defRPr sz="2200"/>
            </a:lvl5pPr>
            <a:lvl6pPr marL="2539975" indent="0">
              <a:buNone/>
              <a:defRPr sz="2200"/>
            </a:lvl6pPr>
            <a:lvl7pPr marL="3047970" indent="0">
              <a:buNone/>
              <a:defRPr sz="2200"/>
            </a:lvl7pPr>
            <a:lvl8pPr marL="3555964" indent="0">
              <a:buNone/>
              <a:defRPr sz="2200"/>
            </a:lvl8pPr>
            <a:lvl9pPr marL="4063959" indent="0">
              <a:buNone/>
              <a:defRPr sz="2200"/>
            </a:lvl9pPr>
          </a:lstStyle>
          <a:p>
            <a:r>
              <a:rPr lang="en-US" smtClean="0"/>
              <a:t>Click icon to add picture</a:t>
            </a:r>
            <a:endParaRPr lang="en-US"/>
          </a:p>
        </p:txBody>
      </p:sp>
      <p:sp>
        <p:nvSpPr>
          <p:cNvPr id="4" name="Text Placeholder 3"/>
          <p:cNvSpPr>
            <a:spLocks noGrp="1"/>
          </p:cNvSpPr>
          <p:nvPr>
            <p:ph type="body" sz="half" idx="2"/>
          </p:nvPr>
        </p:nvSpPr>
        <p:spPr>
          <a:xfrm>
            <a:off x="1991431" y="5963709"/>
            <a:ext cx="6096000" cy="894291"/>
          </a:xfrm>
        </p:spPr>
        <p:txBody>
          <a:bodyPr/>
          <a:lstStyle>
            <a:lvl1pPr marL="0" indent="0">
              <a:buNone/>
              <a:defRPr sz="1600"/>
            </a:lvl1pPr>
            <a:lvl2pPr marL="507995" indent="0">
              <a:buNone/>
              <a:defRPr sz="1300"/>
            </a:lvl2pPr>
            <a:lvl3pPr marL="1015990" indent="0">
              <a:buNone/>
              <a:defRPr sz="1100"/>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3AF14-A70E-4FED-BF6A-48281FB9F858}" type="datetimeFigureOut">
              <a:rPr lang="en-US" smtClean="0"/>
              <a:t>2/21/2017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996E3F-5FD0-4459-B8A8-E55DDD84FD13}" type="slidenum">
              <a:rPr lang="en-US" smtClean="0"/>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5334" y="7196667"/>
            <a:ext cx="435653" cy="186961"/>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3333" y="7112000"/>
            <a:ext cx="591840" cy="346436"/>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000" y="7112000"/>
            <a:ext cx="403049" cy="393676"/>
          </a:xfrm>
          <a:prstGeom prst="rect">
            <a:avLst/>
          </a:prstGeom>
          <a:effectLst/>
        </p:spPr>
      </p:pic>
    </p:spTree>
    <p:extLst>
      <p:ext uri="{BB962C8B-B14F-4D97-AF65-F5344CB8AC3E}">
        <p14:creationId xmlns:p14="http://schemas.microsoft.com/office/powerpoint/2010/main" val="3475326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508000" y="169333"/>
            <a:ext cx="9144000" cy="1270000"/>
          </a:xfrm>
          <a:prstGeom prst="rect">
            <a:avLst/>
          </a:prstGeom>
        </p:spPr>
        <p:txBody>
          <a:bodyPr vert="horz" lIns="101599" tIns="50799" rIns="101599" bIns="50799" rtlCol="0" anchor="ctr">
            <a:normAutofit/>
          </a:bodyPr>
          <a:lstStyle/>
          <a:p>
            <a:r>
              <a:rPr lang="en-US" smtClean="0"/>
              <a:t>Click to edit Master title style</a:t>
            </a:r>
            <a:endParaRPr lang="en-US" dirty="0"/>
          </a:p>
        </p:txBody>
      </p:sp>
      <p:sp>
        <p:nvSpPr>
          <p:cNvPr id="3" name="Text Placeholder 2"/>
          <p:cNvSpPr>
            <a:spLocks noGrp="1"/>
          </p:cNvSpPr>
          <p:nvPr>
            <p:ph type="body" idx="1"/>
            <p:custDataLst>
              <p:tags r:id="rId15"/>
            </p:custDataLst>
          </p:nvPr>
        </p:nvSpPr>
        <p:spPr>
          <a:xfrm>
            <a:off x="508000" y="1778000"/>
            <a:ext cx="9144000" cy="5028848"/>
          </a:xfrm>
          <a:prstGeom prst="rect">
            <a:avLst/>
          </a:prstGeom>
        </p:spPr>
        <p:txBody>
          <a:bodyPr vert="horz" lIns="101599" tIns="50799" rIns="101599" bIns="5079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custDataLst>
              <p:tags r:id="rId16"/>
            </p:custDataLst>
          </p:nvPr>
        </p:nvSpPr>
        <p:spPr>
          <a:xfrm>
            <a:off x="508000" y="7062612"/>
            <a:ext cx="2370667" cy="405694"/>
          </a:xfrm>
          <a:prstGeom prst="rect">
            <a:avLst/>
          </a:prstGeom>
        </p:spPr>
        <p:txBody>
          <a:bodyPr vert="horz" lIns="101599" tIns="50799" rIns="101599" bIns="50799" rtlCol="0" anchor="ctr"/>
          <a:lstStyle>
            <a:lvl1pPr algn="l">
              <a:defRPr sz="1300">
                <a:solidFill>
                  <a:schemeClr val="tx1">
                    <a:tint val="75000"/>
                  </a:schemeClr>
                </a:solidFill>
              </a:defRPr>
            </a:lvl1pPr>
          </a:lstStyle>
          <a:p>
            <a:fld id="{34A3AF14-A70E-4FED-BF6A-48281FB9F858}" type="datetimeFigureOut">
              <a:rPr lang="en-US" smtClean="0"/>
              <a:t>2/21/2017</a:t>
            </a:fld>
            <a:endParaRPr lang="en-US"/>
          </a:p>
        </p:txBody>
      </p:sp>
      <p:sp>
        <p:nvSpPr>
          <p:cNvPr id="5" name="Footer Placeholder 4"/>
          <p:cNvSpPr>
            <a:spLocks noGrp="1"/>
          </p:cNvSpPr>
          <p:nvPr>
            <p:ph type="ftr" sz="quarter" idx="3"/>
            <p:custDataLst>
              <p:tags r:id="rId17"/>
            </p:custDataLst>
          </p:nvPr>
        </p:nvSpPr>
        <p:spPr>
          <a:xfrm>
            <a:off x="3471334" y="7062612"/>
            <a:ext cx="3217333" cy="405694"/>
          </a:xfrm>
          <a:prstGeom prst="rect">
            <a:avLst/>
          </a:prstGeom>
        </p:spPr>
        <p:txBody>
          <a:bodyPr vert="horz" lIns="101599" tIns="50799" rIns="101599" bIns="50799"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8"/>
            </p:custDataLst>
          </p:nvPr>
        </p:nvSpPr>
        <p:spPr>
          <a:xfrm>
            <a:off x="7281333" y="7062612"/>
            <a:ext cx="2370667" cy="405694"/>
          </a:xfrm>
          <a:prstGeom prst="rect">
            <a:avLst/>
          </a:prstGeom>
        </p:spPr>
        <p:txBody>
          <a:bodyPr vert="horz" lIns="101599" tIns="50799" rIns="101599" bIns="50799" rtlCol="0" anchor="ctr"/>
          <a:lstStyle>
            <a:lvl1pPr algn="r">
              <a:defRPr sz="1300">
                <a:solidFill>
                  <a:schemeClr val="tx1">
                    <a:tint val="75000"/>
                  </a:schemeClr>
                </a:solidFill>
              </a:defRPr>
            </a:lvl1pPr>
          </a:lstStyle>
          <a:p>
            <a:fld id="{CC996E3F-5FD0-4459-B8A8-E55DDD84FD13}" type="slidenum">
              <a:rPr lang="en-US" smtClean="0"/>
              <a:t>‹#›</a:t>
            </a:fld>
            <a:endParaRPr lang="en-US"/>
          </a:p>
        </p:txBody>
      </p:sp>
    </p:spTree>
    <p:extLst>
      <p:ext uri="{BB962C8B-B14F-4D97-AF65-F5344CB8AC3E}">
        <p14:creationId xmlns:p14="http://schemas.microsoft.com/office/powerpoint/2010/main" val="1325126997"/>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ctr" defTabSz="1015990" rtl="0" eaLnBrk="1" latinLnBrk="0" hangingPunct="1">
        <a:spcBef>
          <a:spcPct val="0"/>
        </a:spcBef>
        <a:buNone/>
        <a:defRPr sz="4900" b="0" i="0" u="none" kern="1200">
          <a:solidFill>
            <a:schemeClr val="bg1"/>
          </a:solidFill>
          <a:latin typeface="+mj-lt"/>
          <a:ea typeface="+mj-ea"/>
          <a:cs typeface="+mj-cs"/>
        </a:defRPr>
      </a:lvl1pPr>
    </p:titleStyle>
    <p:bodyStyle>
      <a:lvl1pPr marL="380996" indent="-380996" algn="l" defTabSz="101599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5492" indent="-317497" algn="l" defTabSz="1015990" rtl="0" eaLnBrk="1" latinLnBrk="0" hangingPunct="1">
        <a:spcBef>
          <a:spcPct val="20000"/>
        </a:spcBef>
        <a:buFont typeface="Arial" panose="020B0604020202020204" pitchFamily="34" charset="0"/>
        <a:buChar char="–"/>
        <a:defRPr sz="3100" b="0" i="0" u="none" kern="1200">
          <a:solidFill>
            <a:schemeClr val="tx1"/>
          </a:solidFill>
          <a:latin typeface="+mn-lt"/>
          <a:ea typeface="+mn-ea"/>
          <a:cs typeface="+mn-cs"/>
        </a:defRPr>
      </a:lvl2pPr>
      <a:lvl3pPr marL="1269987" indent="-253997" algn="l" defTabSz="101599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77982" indent="-253997" algn="l" defTabSz="10159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85977" indent="-253997" algn="l" defTabSz="10159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93972" indent="-253997" algn="l" defTabSz="10159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01967" indent="-253997" algn="l" defTabSz="10159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09962" indent="-253997" algn="l" defTabSz="10159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17957" indent="-253997" algn="l" defTabSz="10159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3.png"/><Relationship Id="rId5" Type="http://schemas.openxmlformats.org/officeDocument/2006/relationships/slideLayout" Target="../slideLayouts/slideLayout1.xml"/><Relationship Id="rId4" Type="http://schemas.openxmlformats.org/officeDocument/2006/relationships/tags" Target="../tags/tag4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22.png"/><Relationship Id="rId5" Type="http://schemas.openxmlformats.org/officeDocument/2006/relationships/hyperlink" Target="http://developingchild.harvard.edu/resources/toxic-stress-derails-healthy-development/" TargetMode="External"/><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94.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97.xml"/><Relationship Id="rId7" Type="http://schemas.openxmlformats.org/officeDocument/2006/relationships/tags" Target="../tags/tag101.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s/_rels/slide1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02.xml"/><Relationship Id="rId6" Type="http://schemas.openxmlformats.org/officeDocument/2006/relationships/image" Target="../media/image2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tags" Target="../tags/tag120.xml"/><Relationship Id="rId26" Type="http://schemas.openxmlformats.org/officeDocument/2006/relationships/tags" Target="../tags/tag128.xml"/><Relationship Id="rId3" Type="http://schemas.openxmlformats.org/officeDocument/2006/relationships/tags" Target="../tags/tag105.xml"/><Relationship Id="rId21" Type="http://schemas.openxmlformats.org/officeDocument/2006/relationships/tags" Target="../tags/tag123.xml"/><Relationship Id="rId34" Type="http://schemas.openxmlformats.org/officeDocument/2006/relationships/image" Target="../media/image27.png"/><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tags" Target="../tags/tag119.xml"/><Relationship Id="rId25" Type="http://schemas.openxmlformats.org/officeDocument/2006/relationships/tags" Target="../tags/tag127.xml"/><Relationship Id="rId33" Type="http://schemas.openxmlformats.org/officeDocument/2006/relationships/notesSlide" Target="../notesSlides/notesSlide9.xml"/><Relationship Id="rId2" Type="http://schemas.openxmlformats.org/officeDocument/2006/relationships/tags" Target="../tags/tag104.xml"/><Relationship Id="rId16" Type="http://schemas.openxmlformats.org/officeDocument/2006/relationships/tags" Target="../tags/tag118.xml"/><Relationship Id="rId20" Type="http://schemas.openxmlformats.org/officeDocument/2006/relationships/tags" Target="../tags/tag122.xml"/><Relationship Id="rId29" Type="http://schemas.openxmlformats.org/officeDocument/2006/relationships/tags" Target="../tags/tag131.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24" Type="http://schemas.openxmlformats.org/officeDocument/2006/relationships/tags" Target="../tags/tag126.xml"/><Relationship Id="rId32" Type="http://schemas.openxmlformats.org/officeDocument/2006/relationships/slideLayout" Target="../slideLayouts/slideLayout2.xml"/><Relationship Id="rId37" Type="http://schemas.openxmlformats.org/officeDocument/2006/relationships/hyperlink" Target="https://www.cdc.gov/ace/about.htm" TargetMode="External"/><Relationship Id="rId5" Type="http://schemas.openxmlformats.org/officeDocument/2006/relationships/tags" Target="../tags/tag107.xml"/><Relationship Id="rId15" Type="http://schemas.openxmlformats.org/officeDocument/2006/relationships/tags" Target="../tags/tag117.xml"/><Relationship Id="rId23" Type="http://schemas.openxmlformats.org/officeDocument/2006/relationships/tags" Target="../tags/tag125.xml"/><Relationship Id="rId28" Type="http://schemas.openxmlformats.org/officeDocument/2006/relationships/tags" Target="../tags/tag130.xml"/><Relationship Id="rId36" Type="http://schemas.openxmlformats.org/officeDocument/2006/relationships/image" Target="../media/image29.png"/><Relationship Id="rId10" Type="http://schemas.openxmlformats.org/officeDocument/2006/relationships/tags" Target="../tags/tag112.xml"/><Relationship Id="rId19" Type="http://schemas.openxmlformats.org/officeDocument/2006/relationships/tags" Target="../tags/tag121.xml"/><Relationship Id="rId31" Type="http://schemas.openxmlformats.org/officeDocument/2006/relationships/tags" Target="../tags/tag133.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 Id="rId22" Type="http://schemas.openxmlformats.org/officeDocument/2006/relationships/tags" Target="../tags/tag124.xml"/><Relationship Id="rId27" Type="http://schemas.openxmlformats.org/officeDocument/2006/relationships/tags" Target="../tags/tag129.xml"/><Relationship Id="rId30" Type="http://schemas.openxmlformats.org/officeDocument/2006/relationships/tags" Target="../tags/tag132.xml"/><Relationship Id="rId35"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tags" Target="../tags/tag136.xm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Layout" Target="../slideLayouts/slideLayout2.xml"/><Relationship Id="rId4" Type="http://schemas.openxmlformats.org/officeDocument/2006/relationships/tags" Target="../tags/tag5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8.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33.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44.xml"/><Relationship Id="rId7" Type="http://schemas.openxmlformats.org/officeDocument/2006/relationships/tags" Target="../tags/tag148.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5" Type="http://schemas.openxmlformats.org/officeDocument/2006/relationships/tags" Target="../tags/tag146.xml"/><Relationship Id="rId10" Type="http://schemas.openxmlformats.org/officeDocument/2006/relationships/chart" Target="../charts/chart1.xml"/><Relationship Id="rId4" Type="http://schemas.openxmlformats.org/officeDocument/2006/relationships/tags" Target="../tags/tag145.xml"/><Relationship Id="rId9"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tags" Target="../tags/tag151.xml"/><Relationship Id="rId7" Type="http://schemas.openxmlformats.org/officeDocument/2006/relationships/image" Target="../media/image35.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slideLayout" Target="../slideLayouts/slideLayout2.xml"/><Relationship Id="rId5" Type="http://schemas.openxmlformats.org/officeDocument/2006/relationships/video" Target="../media/media2.mp4"/><Relationship Id="rId4" Type="http://schemas.microsoft.com/office/2007/relationships/media" Target="../media/media2.mp4"/></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28.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slideLayout" Target="../slideLayouts/slideLayout2.xml"/><Relationship Id="rId4" Type="http://schemas.openxmlformats.org/officeDocument/2006/relationships/tags" Target="../tags/tag157.xml"/></Relationships>
</file>

<file path=ppt/slides/_rels/slide29.xml.rels><?xml version="1.0" encoding="UTF-8" standalone="yes"?>
<Relationships xmlns="http://schemas.openxmlformats.org/package/2006/relationships"><Relationship Id="rId3" Type="http://schemas.openxmlformats.org/officeDocument/2006/relationships/tags" Target="../tags/tag160.xml"/><Relationship Id="rId7" Type="http://schemas.openxmlformats.org/officeDocument/2006/relationships/image" Target="../media/image38.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161.xml"/></Relationships>
</file>

<file path=ppt/slides/_rels/slide3.xml.rels><?xml version="1.0" encoding="UTF-8" standalone="yes"?>
<Relationships xmlns="http://schemas.openxmlformats.org/package/2006/relationships"><Relationship Id="rId8" Type="http://schemas.openxmlformats.org/officeDocument/2006/relationships/tags" Target="../tags/tag61.xml"/><Relationship Id="rId3" Type="http://schemas.openxmlformats.org/officeDocument/2006/relationships/tags" Target="../tags/tag56.xml"/><Relationship Id="rId7" Type="http://schemas.openxmlformats.org/officeDocument/2006/relationships/tags" Target="../tags/tag60.xml"/><Relationship Id="rId12" Type="http://schemas.openxmlformats.org/officeDocument/2006/relationships/image" Target="../media/image14.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slideLayout" Target="../slideLayouts/slideLayout7.xml"/><Relationship Id="rId5" Type="http://schemas.openxmlformats.org/officeDocument/2006/relationships/tags" Target="../tags/tag58.xml"/><Relationship Id="rId10" Type="http://schemas.openxmlformats.org/officeDocument/2006/relationships/tags" Target="../tags/tag63.xml"/><Relationship Id="rId4" Type="http://schemas.openxmlformats.org/officeDocument/2006/relationships/tags" Target="../tags/tag57.xml"/><Relationship Id="rId9" Type="http://schemas.openxmlformats.org/officeDocument/2006/relationships/tags" Target="../tags/tag6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diagramColors" Target="../diagrams/colors1.xml"/><Relationship Id="rId3" Type="http://schemas.openxmlformats.org/officeDocument/2006/relationships/tags" Target="../tags/tag164.xml"/><Relationship Id="rId7" Type="http://schemas.openxmlformats.org/officeDocument/2006/relationships/tags" Target="../tags/tag168.xml"/><Relationship Id="rId12" Type="http://schemas.openxmlformats.org/officeDocument/2006/relationships/diagramQuickStyle" Target="../diagrams/quickStyle1.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diagramLayout" Target="../diagrams/layout1.xml"/><Relationship Id="rId5" Type="http://schemas.openxmlformats.org/officeDocument/2006/relationships/tags" Target="../tags/tag166.xml"/><Relationship Id="rId10" Type="http://schemas.openxmlformats.org/officeDocument/2006/relationships/diagramData" Target="../diagrams/data1.xml"/><Relationship Id="rId4" Type="http://schemas.openxmlformats.org/officeDocument/2006/relationships/tags" Target="../tags/tag165.xml"/><Relationship Id="rId9" Type="http://schemas.openxmlformats.org/officeDocument/2006/relationships/notesSlide" Target="../notesSlides/notesSlide20.xml"/><Relationship Id="rId14" Type="http://schemas.microsoft.com/office/2007/relationships/diagramDrawing" Target="../diagrams/drawing1.xml"/></Relationships>
</file>

<file path=ppt/slides/_rels/slide32.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40.tiff"/><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76.xml"/><Relationship Id="rId1" Type="http://schemas.openxmlformats.org/officeDocument/2006/relationships/tags" Target="../tags/tag175.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tags" Target="../tags/tag76.xml"/><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tags" Target="../tags/tag75.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5" Type="http://schemas.openxmlformats.org/officeDocument/2006/relationships/tags" Target="../tags/tag68.xml"/><Relationship Id="rId10" Type="http://schemas.openxmlformats.org/officeDocument/2006/relationships/tags" Target="../tags/tag73.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77.xml"/><Relationship Id="rId5" Type="http://schemas.openxmlformats.org/officeDocument/2006/relationships/image" Target="../media/image15.png"/><Relationship Id="rId4" Type="http://schemas.openxmlformats.org/officeDocument/2006/relationships/hyperlink" Target="http://developingchild.harvard.edu/resources/experiences-build-brain-architecture/" TargetMode="External"/></Relationships>
</file>

<file path=ppt/slides/_rels/slide6.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image" Target="../media/image17.png"/><Relationship Id="rId5" Type="http://schemas.openxmlformats.org/officeDocument/2006/relationships/tags" Target="../tags/tag82.xml"/><Relationship Id="rId10" Type="http://schemas.openxmlformats.org/officeDocument/2006/relationships/image" Target="../media/image16.png"/><Relationship Id="rId4" Type="http://schemas.openxmlformats.org/officeDocument/2006/relationships/tags" Target="../tags/tag81.xml"/><Relationship Id="rId9"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8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9.xml"/><Relationship Id="rId5" Type="http://schemas.openxmlformats.org/officeDocument/2006/relationships/image" Target="../media/image20.png"/><Relationship Id="rId4" Type="http://schemas.openxmlformats.org/officeDocument/2006/relationships/hyperlink" Target="http://developingchild.harvard.edu/resources/serve-return-interaction-shapes-brain-circuit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667" y="4318000"/>
            <a:ext cx="29591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 name="Rectangle 3"/>
          <p:cNvSpPr>
            <a:spLocks/>
          </p:cNvSpPr>
          <p:nvPr>
            <p:custDataLst>
              <p:tags r:id="rId1"/>
            </p:custDataLst>
          </p:nvPr>
        </p:nvSpPr>
        <p:spPr bwMode="auto">
          <a:xfrm>
            <a:off x="3471333" y="1354667"/>
            <a:ext cx="6519862"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200">
                <a:solidFill>
                  <a:srgbClr val="000000"/>
                </a:solidFill>
                <a:latin typeface="Gill Sans" charset="0"/>
                <a:ea typeface="Heiti SC Light" charset="-122"/>
                <a:cs typeface="Heiti SC Light" charset="-122"/>
                <a:sym typeface="Gill Sans" charset="0"/>
              </a:defRPr>
            </a:lvl1pPr>
            <a:lvl2pPr marL="742950" indent="-285750" algn="ctr">
              <a:defRPr sz="3200">
                <a:solidFill>
                  <a:srgbClr val="000000"/>
                </a:solidFill>
                <a:latin typeface="Gill Sans" charset="0"/>
                <a:ea typeface="Heiti SC Light" charset="-122"/>
                <a:cs typeface="Heiti SC Light" charset="-122"/>
                <a:sym typeface="Gill Sans" charset="0"/>
              </a:defRPr>
            </a:lvl2pPr>
            <a:lvl3pPr marL="1143000" indent="-228600" algn="ctr">
              <a:defRPr sz="3200">
                <a:solidFill>
                  <a:srgbClr val="000000"/>
                </a:solidFill>
                <a:latin typeface="Gill Sans" charset="0"/>
                <a:ea typeface="Heiti SC Light" charset="-122"/>
                <a:cs typeface="Heiti SC Light" charset="-122"/>
                <a:sym typeface="Gill Sans" charset="0"/>
              </a:defRPr>
            </a:lvl3pPr>
            <a:lvl4pPr marL="1600200" indent="-228600" algn="ctr">
              <a:defRPr sz="3200">
                <a:solidFill>
                  <a:srgbClr val="000000"/>
                </a:solidFill>
                <a:latin typeface="Gill Sans" charset="0"/>
                <a:ea typeface="Heiti SC Light" charset="-122"/>
                <a:cs typeface="Heiti SC Light" charset="-122"/>
                <a:sym typeface="Gill Sans" charset="0"/>
              </a:defRPr>
            </a:lvl4pPr>
            <a:lvl5pPr marL="2057400" indent="-228600" algn="ctr">
              <a:defRPr sz="32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9pPr>
          </a:lstStyle>
          <a:p>
            <a:pPr algn="r" eaLnBrk="1" hangingPunct="1"/>
            <a:r>
              <a:rPr lang="en-US" altLang="en-US" sz="5300" dirty="0">
                <a:solidFill>
                  <a:srgbClr val="FFFFFF"/>
                </a:solidFill>
                <a:latin typeface="Calibri Bold" charset="0"/>
                <a:ea typeface="Calibri Bold" charset="0"/>
                <a:cs typeface="Calibri Bold" charset="0"/>
                <a:sym typeface="Calibri Bold" charset="0"/>
              </a:rPr>
              <a:t>Building Strong Brains: The Role of Life Experiences in Shaping Brain Development</a:t>
            </a:r>
          </a:p>
        </p:txBody>
      </p:sp>
      <p:sp>
        <p:nvSpPr>
          <p:cNvPr id="12" name="Rectangle 6"/>
          <p:cNvSpPr>
            <a:spLocks/>
          </p:cNvSpPr>
          <p:nvPr>
            <p:custDataLst>
              <p:tags r:id="rId2"/>
            </p:custDataLst>
          </p:nvPr>
        </p:nvSpPr>
        <p:spPr bwMode="auto">
          <a:xfrm>
            <a:off x="4064000" y="4741332"/>
            <a:ext cx="4656667" cy="123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3200">
                <a:solidFill>
                  <a:srgbClr val="000000"/>
                </a:solidFill>
                <a:latin typeface="Gill Sans" charset="0"/>
                <a:ea typeface="Heiti SC Light" charset="-122"/>
                <a:cs typeface="Heiti SC Light" charset="-122"/>
                <a:sym typeface="Gill Sans" charset="0"/>
              </a:defRPr>
            </a:lvl1pPr>
            <a:lvl2pPr marL="742950" indent="-285750" algn="ctr">
              <a:defRPr sz="3200">
                <a:solidFill>
                  <a:srgbClr val="000000"/>
                </a:solidFill>
                <a:latin typeface="Gill Sans" charset="0"/>
                <a:ea typeface="Heiti SC Light" charset="-122"/>
                <a:cs typeface="Heiti SC Light" charset="-122"/>
                <a:sym typeface="Gill Sans" charset="0"/>
              </a:defRPr>
            </a:lvl2pPr>
            <a:lvl3pPr marL="1143000" indent="-228600" algn="ctr">
              <a:defRPr sz="3200">
                <a:solidFill>
                  <a:srgbClr val="000000"/>
                </a:solidFill>
                <a:latin typeface="Gill Sans" charset="0"/>
                <a:ea typeface="Heiti SC Light" charset="-122"/>
                <a:cs typeface="Heiti SC Light" charset="-122"/>
                <a:sym typeface="Gill Sans" charset="0"/>
              </a:defRPr>
            </a:lvl3pPr>
            <a:lvl4pPr marL="1600200" indent="-228600" algn="ctr">
              <a:defRPr sz="3200">
                <a:solidFill>
                  <a:srgbClr val="000000"/>
                </a:solidFill>
                <a:latin typeface="Gill Sans" charset="0"/>
                <a:ea typeface="Heiti SC Light" charset="-122"/>
                <a:cs typeface="Heiti SC Light" charset="-122"/>
                <a:sym typeface="Gill Sans" charset="0"/>
              </a:defRPr>
            </a:lvl4pPr>
            <a:lvl5pPr marL="2057400" indent="-228600" algn="ctr">
              <a:defRPr sz="32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9pPr>
          </a:lstStyle>
          <a:p>
            <a:pPr algn="l" eaLnBrk="1" hangingPunct="1"/>
            <a:r>
              <a:rPr lang="en-US" altLang="en-US" sz="2000" dirty="0">
                <a:solidFill>
                  <a:schemeClr val="bg1"/>
                </a:solidFill>
                <a:latin typeface="Calibri Bold" charset="0"/>
                <a:ea typeface="Calibri Bold" charset="0"/>
                <a:cs typeface="Calibri Bold" charset="0"/>
                <a:sym typeface="Calibri Bold" charset="0"/>
              </a:rPr>
              <a:t>Dr. </a:t>
            </a:r>
            <a:r>
              <a:rPr lang="en-US" altLang="en-US" sz="2000" dirty="0" err="1">
                <a:solidFill>
                  <a:schemeClr val="bg1"/>
                </a:solidFill>
                <a:latin typeface="Calibri Bold" charset="0"/>
                <a:ea typeface="Calibri Bold" charset="0"/>
                <a:cs typeface="Calibri Bold" charset="0"/>
                <a:sym typeface="Calibri Bold" charset="0"/>
              </a:rPr>
              <a:t>Freida</a:t>
            </a:r>
            <a:r>
              <a:rPr lang="en-US" altLang="en-US" sz="2000" dirty="0">
                <a:solidFill>
                  <a:schemeClr val="bg1"/>
                </a:solidFill>
                <a:latin typeface="Calibri Bold" charset="0"/>
                <a:ea typeface="Calibri Bold" charset="0"/>
                <a:cs typeface="Calibri Bold" charset="0"/>
                <a:sym typeface="Calibri Bold" charset="0"/>
              </a:rPr>
              <a:t> Outlaw, PhD, RN, FAAN</a:t>
            </a:r>
          </a:p>
          <a:p>
            <a:pPr algn="l" eaLnBrk="1" hangingPunct="1"/>
            <a:r>
              <a:rPr lang="en-US" altLang="en-US" sz="2000" dirty="0">
                <a:solidFill>
                  <a:schemeClr val="bg1"/>
                </a:solidFill>
                <a:latin typeface="Calibri" charset="0"/>
                <a:ea typeface="Calibri" charset="0"/>
                <a:cs typeface="Calibri" charset="0"/>
                <a:sym typeface="Calibri" charset="0"/>
              </a:rPr>
              <a:t>Executive Academic/Program Consultant</a:t>
            </a:r>
          </a:p>
          <a:p>
            <a:pPr algn="l" eaLnBrk="1" hangingPunct="1"/>
            <a:r>
              <a:rPr lang="en-US" altLang="en-US" sz="2000" dirty="0">
                <a:solidFill>
                  <a:schemeClr val="bg1"/>
                </a:solidFill>
                <a:latin typeface="Calibri" charset="0"/>
                <a:ea typeface="Calibri" charset="0"/>
                <a:cs typeface="Calibri" charset="0"/>
                <a:sym typeface="Calibri" charset="0"/>
              </a:rPr>
              <a:t>Minority Fellowship Program</a:t>
            </a:r>
          </a:p>
          <a:p>
            <a:pPr eaLnBrk="1" hangingPunct="1"/>
            <a:endParaRPr lang="en-US" altLang="en-US" sz="2000" dirty="0">
              <a:solidFill>
                <a:schemeClr val="bg1"/>
              </a:solidFill>
              <a:latin typeface="Calibri" charset="0"/>
              <a:ea typeface="Calibri" charset="0"/>
              <a:cs typeface="Calibri" charset="0"/>
              <a:sym typeface="Calibri" charset="0"/>
            </a:endParaRPr>
          </a:p>
        </p:txBody>
      </p:sp>
      <p:sp>
        <p:nvSpPr>
          <p:cNvPr id="13" name="Line 7"/>
          <p:cNvSpPr>
            <a:spLocks noChangeShapeType="1"/>
          </p:cNvSpPr>
          <p:nvPr>
            <p:custDataLst>
              <p:tags r:id="rId3"/>
            </p:custDataLst>
          </p:nvPr>
        </p:nvSpPr>
        <p:spPr bwMode="auto">
          <a:xfrm>
            <a:off x="3894667" y="4148667"/>
            <a:ext cx="0" cy="2105026"/>
          </a:xfrm>
          <a:prstGeom prst="line">
            <a:avLst/>
          </a:prstGeom>
          <a:noFill/>
          <a:ln w="19050">
            <a:solidFill>
              <a:srgbClr val="B3B3B3"/>
            </a:solidFill>
            <a:miter lim="800000"/>
            <a:headEnd/>
            <a:tailEnd/>
          </a:ln>
          <a:extLst>
            <a:ext uri="{909E8E84-426E-40DD-AFC4-6F175D3DCCD1}">
              <a14:hiddenFill xmlns:a14="http://schemas.microsoft.com/office/drawing/2010/main">
                <a:noFill/>
              </a14:hiddenFill>
            </a:ext>
          </a:extLst>
        </p:spPr>
        <p:txBody>
          <a:bodyPr lIns="0" tIns="0" rIns="0" bIns="0"/>
          <a:lstStyle/>
          <a:p>
            <a:pPr defTabSz="914276">
              <a:defRPr/>
            </a:pPr>
            <a:endParaRPr lang="en-US" sz="1700" kern="0" dirty="0">
              <a:solidFill>
                <a:sysClr val="windowText" lastClr="000000"/>
              </a:solidFill>
            </a:endParaRPr>
          </a:p>
        </p:txBody>
      </p:sp>
      <p:sp>
        <p:nvSpPr>
          <p:cNvPr id="5" name="TextBox 4"/>
          <p:cNvSpPr txBox="1"/>
          <p:nvPr>
            <p:custDataLst>
              <p:tags r:id="rId4"/>
            </p:custDataLst>
          </p:nvPr>
        </p:nvSpPr>
        <p:spPr>
          <a:xfrm>
            <a:off x="2116667" y="6519334"/>
            <a:ext cx="7874000" cy="2564803"/>
          </a:xfrm>
          <a:prstGeom prst="rect">
            <a:avLst/>
          </a:prstGeom>
          <a:noFill/>
        </p:spPr>
        <p:txBody>
          <a:bodyPr wrap="square" lIns="101599" tIns="50799" rIns="101599" bIns="50799" rtlCol="0">
            <a:spAutoFit/>
          </a:bodyPr>
          <a:lstStyle/>
          <a:p>
            <a:pPr algn="r"/>
            <a:r>
              <a:rPr lang="en-US" dirty="0">
                <a:solidFill>
                  <a:schemeClr val="tx2">
                    <a:lumMod val="75000"/>
                  </a:schemeClr>
                </a:solidFill>
              </a:rPr>
              <a:t>SUBSTANCE ABUSE AND MENTAL HEALTH SERVICES ADMINISTRATION</a:t>
            </a:r>
          </a:p>
          <a:p>
            <a:pPr algn="r"/>
            <a:r>
              <a:rPr lang="en-US" dirty="0">
                <a:solidFill>
                  <a:schemeClr val="tx2">
                    <a:lumMod val="75000"/>
                  </a:schemeClr>
                </a:solidFill>
              </a:rPr>
              <a:t>MINORITY FELLOWSHIP PROGRAM</a:t>
            </a:r>
          </a:p>
          <a:p>
            <a:pPr algn="r"/>
            <a:r>
              <a:rPr lang="en-US" dirty="0">
                <a:solidFill>
                  <a:schemeClr val="tx2">
                    <a:lumMod val="75000"/>
                  </a:schemeClr>
                </a:solidFill>
              </a:rPr>
              <a:t>AMERICAN NURSES ASSOCIATION</a:t>
            </a:r>
          </a:p>
          <a:p>
            <a:endParaRPr lang="en-US" dirty="0">
              <a:solidFill>
                <a:schemeClr val="tx2">
                  <a:lumMod val="75000"/>
                </a:schemeClr>
              </a:solidFill>
            </a:endParaRPr>
          </a:p>
        </p:txBody>
      </p:sp>
    </p:spTree>
    <p:extLst>
      <p:ext uri="{BB962C8B-B14F-4D97-AF65-F5344CB8AC3E}">
        <p14:creationId xmlns:p14="http://schemas.microsoft.com/office/powerpoint/2010/main" val="4151301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custDataLst>
              <p:tags r:id="rId1"/>
            </p:custDataLst>
          </p:nvPr>
        </p:nvSpPr>
        <p:spPr bwMode="auto">
          <a:xfrm>
            <a:off x="2794000" y="169333"/>
            <a:ext cx="711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r>
              <a:rPr lang="en-US" altLang="en-US" sz="3900" dirty="0">
                <a:solidFill>
                  <a:schemeClr val="bg1"/>
                </a:solidFill>
                <a:latin typeface="Calibri Bold" charset="0"/>
                <a:ea typeface="Calibri Bold" charset="0"/>
                <a:cs typeface="Calibri Bold" charset="0"/>
                <a:sym typeface="Calibri Bold" charset="0"/>
              </a:rPr>
              <a:t>Serve &amp; Return  Interactions Build </a:t>
            </a:r>
          </a:p>
          <a:p>
            <a:pPr eaLnBrk="1" hangingPunct="1">
              <a:spcBef>
                <a:spcPct val="0"/>
              </a:spcBef>
              <a:buSzTx/>
              <a:buFontTx/>
              <a:buNone/>
            </a:pPr>
            <a:r>
              <a:rPr lang="en-US" altLang="en-US" sz="3900" dirty="0">
                <a:solidFill>
                  <a:schemeClr val="bg1"/>
                </a:solidFill>
                <a:latin typeface="Calibri Bold" charset="0"/>
                <a:ea typeface="Calibri Bold" charset="0"/>
                <a:cs typeface="Calibri Bold" charset="0"/>
                <a:sym typeface="Calibri Bold" charset="0"/>
              </a:rPr>
              <a:t>Brains and Skills</a:t>
            </a:r>
          </a:p>
        </p:txBody>
      </p:sp>
      <p:sp>
        <p:nvSpPr>
          <p:cNvPr id="34818" name="Rectangle 2"/>
          <p:cNvSpPr>
            <a:spLocks/>
          </p:cNvSpPr>
          <p:nvPr>
            <p:custDataLst>
              <p:tags r:id="rId2"/>
            </p:custDataLst>
          </p:nvPr>
        </p:nvSpPr>
        <p:spPr bwMode="auto">
          <a:xfrm>
            <a:off x="508000" y="2455333"/>
            <a:ext cx="93345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381000" indent="-3810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spcBef>
                <a:spcPts val="1700"/>
              </a:spcBef>
              <a:buClr>
                <a:srgbClr val="CE0008"/>
              </a:buClr>
              <a:buSzPct val="100000"/>
              <a:buFont typeface="Calibri" charset="0"/>
              <a:buChar char="•"/>
            </a:pPr>
            <a:r>
              <a:rPr lang="en-US" altLang="en-US" sz="2700" dirty="0">
                <a:solidFill>
                  <a:srgbClr val="1A1A1A"/>
                </a:solidFill>
                <a:latin typeface="Calibri" charset="0"/>
                <a:ea typeface="Calibri" charset="0"/>
                <a:cs typeface="Calibri" charset="0"/>
                <a:sym typeface="Calibri" charset="0"/>
              </a:rPr>
              <a:t>Young children naturally reach out for interaction through  babbling, facial expressions, and gestures, and adults respond in kind. </a:t>
            </a:r>
          </a:p>
          <a:p>
            <a:pPr>
              <a:spcBef>
                <a:spcPts val="1700"/>
              </a:spcBef>
              <a:buClr>
                <a:srgbClr val="CE0008"/>
              </a:buClr>
              <a:buSzPct val="100000"/>
              <a:buFont typeface="Calibri" charset="0"/>
              <a:buChar char="•"/>
            </a:pPr>
            <a:r>
              <a:rPr lang="en-US" altLang="en-US" sz="2700" dirty="0">
                <a:latin typeface="Calibri" charset="0"/>
                <a:ea typeface="Calibri" charset="0"/>
                <a:cs typeface="Calibri" charset="0"/>
                <a:sym typeface="Calibri" charset="0"/>
              </a:rPr>
              <a:t>These “serve and return" interactions are essential for the development of healthy brain circuits. </a:t>
            </a:r>
          </a:p>
          <a:p>
            <a:pPr>
              <a:spcBef>
                <a:spcPts val="1700"/>
              </a:spcBef>
              <a:buClr>
                <a:srgbClr val="CE0008"/>
              </a:buClr>
              <a:buSzPct val="100000"/>
              <a:buFont typeface="Calibri" charset="0"/>
              <a:buChar char="•"/>
            </a:pPr>
            <a:r>
              <a:rPr lang="en-US" altLang="en-US" sz="2700" dirty="0">
                <a:latin typeface="Calibri" charset="0"/>
                <a:ea typeface="Calibri" charset="0"/>
                <a:cs typeface="Calibri" charset="0"/>
                <a:sym typeface="Calibri" charset="0"/>
              </a:rPr>
              <a:t>Therefore, systems that support the quality of relationships in early care settings, communities, and homes also support the development of sturdy brain architecture.</a:t>
            </a:r>
          </a:p>
        </p:txBody>
      </p:sp>
      <p:pic>
        <p:nvPicPr>
          <p:cNvPr id="34819"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67" y="169334"/>
            <a:ext cx="2171700" cy="217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87620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p:cNvSpPr>
          <p:nvPr>
            <p:custDataLst>
              <p:tags r:id="rId1"/>
            </p:custDataLst>
          </p:nvPr>
        </p:nvSpPr>
        <p:spPr bwMode="auto">
          <a:xfrm>
            <a:off x="49213" y="514351"/>
            <a:ext cx="10058400" cy="7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endParaRPr lang="en-US" altLang="en-US" sz="4200" dirty="0">
              <a:solidFill>
                <a:srgbClr val="1A346D"/>
              </a:solidFill>
              <a:latin typeface="Calibri Bold" charset="0"/>
              <a:ea typeface="Calibri Bold" charset="0"/>
              <a:cs typeface="Calibri Bold" charset="0"/>
              <a:sym typeface="Calibri Bold" charset="0"/>
            </a:endParaRPr>
          </a:p>
        </p:txBody>
      </p:sp>
      <p:sp>
        <p:nvSpPr>
          <p:cNvPr id="38914" name="Rectangle 2"/>
          <p:cNvSpPr>
            <a:spLocks/>
          </p:cNvSpPr>
          <p:nvPr>
            <p:custDataLst>
              <p:tags r:id="rId2"/>
            </p:custDataLst>
          </p:nvPr>
        </p:nvSpPr>
        <p:spPr bwMode="auto">
          <a:xfrm>
            <a:off x="49215" y="7196205"/>
            <a:ext cx="6483350" cy="18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r>
              <a:rPr lang="en-US" altLang="en-US" sz="1200" u="sng" dirty="0">
                <a:latin typeface="Calibri" charset="0"/>
                <a:ea typeface="Calibri" charset="0"/>
                <a:cs typeface="Calibri" charset="0"/>
                <a:sym typeface="Calibri" charset="0"/>
                <a:hlinkClick r:id="rId5"/>
              </a:rPr>
              <a:t>http://developingchild.harvard.edu/resources/toxic-stress-derails-healthy-development/</a:t>
            </a:r>
            <a:endParaRPr lang="en-US" altLang="en-US" dirty="0">
              <a:ea typeface="Gill Sans" charset="0"/>
              <a:cs typeface="Gill Sans" charset="0"/>
            </a:endParaRPr>
          </a:p>
        </p:txBody>
      </p:sp>
      <p:pic>
        <p:nvPicPr>
          <p:cNvPr id="3" name="Picture 2">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713" y="1625982"/>
            <a:ext cx="9423400" cy="5301584"/>
          </a:xfrm>
          <a:prstGeom prst="rect">
            <a:avLst/>
          </a:prstGeom>
        </p:spPr>
      </p:pic>
    </p:spTree>
    <p:extLst>
      <p:ext uri="{BB962C8B-B14F-4D97-AF65-F5344CB8AC3E}">
        <p14:creationId xmlns:p14="http://schemas.microsoft.com/office/powerpoint/2010/main" val="3206571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592669"/>
            <a:ext cx="9969500" cy="6021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908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Grp="1" noChangeArrowheads="1"/>
          </p:cNvSpPr>
          <p:nvPr>
            <p:ph type="title"/>
            <p:custDataLst>
              <p:tags r:id="rId1"/>
            </p:custDataLst>
          </p:nvPr>
        </p:nvSpPr>
        <p:spPr>
          <a:xfrm>
            <a:off x="762000" y="423334"/>
            <a:ext cx="8686800" cy="680999"/>
          </a:xfrm>
        </p:spPr>
        <p:txBody>
          <a:bodyPr>
            <a:noAutofit/>
          </a:bodyPr>
          <a:lstStyle/>
          <a:p>
            <a:r>
              <a:rPr lang="en-US" sz="4200" b="1" spc="-124" dirty="0">
                <a:ln w="3175">
                  <a:noFill/>
                </a:ln>
                <a:latin typeface="Calibri" charset="0"/>
                <a:ea typeface="Calibri" charset="0"/>
                <a:cs typeface="Calibri" charset="0"/>
              </a:rPr>
              <a:t>Experience Alters Brain Development</a:t>
            </a:r>
            <a:br>
              <a:rPr lang="en-US" sz="4200" b="1" spc="-124" dirty="0">
                <a:ln w="3175">
                  <a:noFill/>
                </a:ln>
                <a:latin typeface="Calibri" charset="0"/>
                <a:ea typeface="Calibri" charset="0"/>
                <a:cs typeface="Calibri" charset="0"/>
              </a:rPr>
            </a:br>
            <a:r>
              <a:rPr lang="en-US" sz="4200" b="1" dirty="0">
                <a:latin typeface="Calibri" charset="0"/>
                <a:ea typeface="Calibri" charset="0"/>
                <a:cs typeface="Calibri" charset="0"/>
              </a:rPr>
              <a:t>Normal vs. Neglected Brain</a:t>
            </a:r>
          </a:p>
        </p:txBody>
      </p:sp>
      <p:pic>
        <p:nvPicPr>
          <p:cNvPr id="4" name="Picture 2" descr="C:\Users\AF01079\Downloads\Brain scan compari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1598310"/>
            <a:ext cx="9144000" cy="534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13398"/>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l="19913" t="14583" r="18594" b="7292"/>
          <a:stretch>
            <a:fillRect/>
          </a:stretch>
        </p:blipFill>
        <p:spPr bwMode="auto">
          <a:xfrm>
            <a:off x="-304800" y="-145141"/>
            <a:ext cx="10634133" cy="7934477"/>
          </a:xfrm>
          <a:prstGeom prst="rect">
            <a:avLst/>
          </a:prstGeom>
          <a:noFill/>
          <a:ln w="9525">
            <a:noFill/>
            <a:miter lim="800000"/>
            <a:headEnd/>
            <a:tailEnd/>
          </a:ln>
        </p:spPr>
      </p:pic>
    </p:spTree>
    <p:extLst>
      <p:ext uri="{BB962C8B-B14F-4D97-AF65-F5344CB8AC3E}">
        <p14:creationId xmlns:p14="http://schemas.microsoft.com/office/powerpoint/2010/main" val="1868301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p:cNvSpPr>
          <p:nvPr>
            <p:custDataLst>
              <p:tags r:id="rId1"/>
            </p:custDataLst>
          </p:nvPr>
        </p:nvSpPr>
        <p:spPr bwMode="auto">
          <a:xfrm>
            <a:off x="169333" y="423334"/>
            <a:ext cx="9804400" cy="7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6000" dirty="0">
                <a:solidFill>
                  <a:schemeClr val="bg1"/>
                </a:solidFill>
                <a:latin typeface="Calibri Bold" charset="0"/>
                <a:ea typeface="Calibri Bold" charset="0"/>
                <a:cs typeface="Calibri Bold" charset="0"/>
                <a:sym typeface="Calibri Bold" charset="0"/>
              </a:rPr>
              <a:t>Toxic Stress Impacts</a:t>
            </a:r>
          </a:p>
        </p:txBody>
      </p:sp>
      <p:sp>
        <p:nvSpPr>
          <p:cNvPr id="5" name="Oval 2"/>
          <p:cNvSpPr>
            <a:spLocks/>
          </p:cNvSpPr>
          <p:nvPr>
            <p:custDataLst>
              <p:tags r:id="rId2"/>
            </p:custDataLst>
          </p:nvPr>
        </p:nvSpPr>
        <p:spPr bwMode="auto">
          <a:xfrm>
            <a:off x="782637" y="2501901"/>
            <a:ext cx="698500" cy="698501"/>
          </a:xfrm>
          <a:prstGeom prst="ellipse">
            <a:avLst/>
          </a:prstGeom>
          <a:solidFill>
            <a:srgbClr val="1A346D"/>
          </a:solidFill>
          <a:ln w="25400">
            <a:solidFill>
              <a:schemeClr val="tx1">
                <a:alpha val="0"/>
              </a:schemeClr>
            </a:solidFill>
            <a:miter lim="800000"/>
            <a:headEnd/>
            <a:tailEnd/>
          </a:ln>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3400" dirty="0">
                <a:solidFill>
                  <a:srgbClr val="FFFFFF"/>
                </a:solidFill>
                <a:latin typeface="Calibri Bold" charset="0"/>
                <a:ea typeface="Calibri Bold" charset="0"/>
                <a:cs typeface="Calibri Bold" charset="0"/>
                <a:sym typeface="Calibri Bold" charset="0"/>
              </a:rPr>
              <a:t>1</a:t>
            </a:r>
          </a:p>
        </p:txBody>
      </p:sp>
      <p:sp>
        <p:nvSpPr>
          <p:cNvPr id="6" name="Rectangle 3"/>
          <p:cNvSpPr>
            <a:spLocks/>
          </p:cNvSpPr>
          <p:nvPr>
            <p:custDataLst>
              <p:tags r:id="rId3"/>
            </p:custDataLst>
          </p:nvPr>
        </p:nvSpPr>
        <p:spPr bwMode="auto">
          <a:xfrm>
            <a:off x="1803400" y="2355850"/>
            <a:ext cx="7912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r>
              <a:rPr lang="en-US" altLang="en-US" sz="3000" dirty="0">
                <a:latin typeface="Calibri" charset="0"/>
                <a:ea typeface="Calibri" charset="0"/>
                <a:cs typeface="Calibri" charset="0"/>
                <a:sym typeface="Calibri Bold Italic" charset="0"/>
              </a:rPr>
              <a:t>Brain Architecture </a:t>
            </a:r>
            <a:endParaRPr lang="en-US" altLang="en-US" sz="3000" dirty="0">
              <a:latin typeface="Calibri" charset="0"/>
              <a:ea typeface="Calibri" charset="0"/>
              <a:cs typeface="Calibri" charset="0"/>
              <a:sym typeface="Calibri" charset="0"/>
            </a:endParaRPr>
          </a:p>
        </p:txBody>
      </p:sp>
      <p:sp>
        <p:nvSpPr>
          <p:cNvPr id="7" name="Oval 5"/>
          <p:cNvSpPr>
            <a:spLocks/>
          </p:cNvSpPr>
          <p:nvPr>
            <p:custDataLst>
              <p:tags r:id="rId4"/>
            </p:custDataLst>
          </p:nvPr>
        </p:nvSpPr>
        <p:spPr bwMode="auto">
          <a:xfrm>
            <a:off x="782637" y="3702049"/>
            <a:ext cx="698500" cy="698501"/>
          </a:xfrm>
          <a:prstGeom prst="ellipse">
            <a:avLst/>
          </a:prstGeom>
          <a:solidFill>
            <a:srgbClr val="1A346D"/>
          </a:solidFill>
          <a:ln w="25400">
            <a:solidFill>
              <a:schemeClr val="tx1">
                <a:alpha val="0"/>
              </a:schemeClr>
            </a:solidFill>
            <a:miter lim="800000"/>
            <a:headEnd/>
            <a:tailEnd/>
          </a:ln>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3400" dirty="0">
                <a:solidFill>
                  <a:srgbClr val="FFFFFF"/>
                </a:solidFill>
                <a:latin typeface="Calibri Bold" charset="0"/>
                <a:ea typeface="Calibri Bold" charset="0"/>
                <a:cs typeface="Calibri Bold" charset="0"/>
                <a:sym typeface="Calibri Bold" charset="0"/>
              </a:rPr>
              <a:t>2</a:t>
            </a:r>
          </a:p>
        </p:txBody>
      </p:sp>
      <p:sp>
        <p:nvSpPr>
          <p:cNvPr id="8" name="Rectangle 6"/>
          <p:cNvSpPr>
            <a:spLocks/>
          </p:cNvSpPr>
          <p:nvPr>
            <p:custDataLst>
              <p:tags r:id="rId5"/>
            </p:custDataLst>
          </p:nvPr>
        </p:nvSpPr>
        <p:spPr bwMode="auto">
          <a:xfrm>
            <a:off x="1803400" y="3556000"/>
            <a:ext cx="8204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r>
              <a:rPr lang="en-US" altLang="en-US" sz="3000" dirty="0">
                <a:solidFill>
                  <a:srgbClr val="1A1A1A"/>
                </a:solidFill>
                <a:latin typeface="Calibri" charset="0"/>
                <a:ea typeface="Calibri" charset="0"/>
                <a:cs typeface="Calibri" charset="0"/>
                <a:sym typeface="Calibri" charset="0"/>
              </a:rPr>
              <a:t>Biology and Physiology </a:t>
            </a:r>
          </a:p>
        </p:txBody>
      </p:sp>
      <p:sp>
        <p:nvSpPr>
          <p:cNvPr id="9" name="Oval 8"/>
          <p:cNvSpPr>
            <a:spLocks/>
          </p:cNvSpPr>
          <p:nvPr>
            <p:custDataLst>
              <p:tags r:id="rId6"/>
            </p:custDataLst>
          </p:nvPr>
        </p:nvSpPr>
        <p:spPr bwMode="auto">
          <a:xfrm>
            <a:off x="782637" y="4883151"/>
            <a:ext cx="698500" cy="698501"/>
          </a:xfrm>
          <a:prstGeom prst="ellipse">
            <a:avLst/>
          </a:prstGeom>
          <a:solidFill>
            <a:srgbClr val="1A346D"/>
          </a:solidFill>
          <a:ln w="25400">
            <a:solidFill>
              <a:schemeClr val="tx1">
                <a:alpha val="0"/>
              </a:schemeClr>
            </a:solidFill>
            <a:miter lim="800000"/>
            <a:headEnd/>
            <a:tailEnd/>
          </a:ln>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3400" dirty="0">
                <a:solidFill>
                  <a:srgbClr val="FFFFFF"/>
                </a:solidFill>
                <a:latin typeface="Calibri Bold" charset="0"/>
                <a:ea typeface="Calibri Bold" charset="0"/>
                <a:cs typeface="Calibri Bold" charset="0"/>
                <a:sym typeface="Calibri Bold" charset="0"/>
              </a:rPr>
              <a:t>3</a:t>
            </a:r>
          </a:p>
        </p:txBody>
      </p:sp>
      <p:sp>
        <p:nvSpPr>
          <p:cNvPr id="10" name="Rectangle 9"/>
          <p:cNvSpPr>
            <a:spLocks/>
          </p:cNvSpPr>
          <p:nvPr>
            <p:custDataLst>
              <p:tags r:id="rId7"/>
            </p:custDataLst>
          </p:nvPr>
        </p:nvSpPr>
        <p:spPr bwMode="auto">
          <a:xfrm>
            <a:off x="1803400" y="4737101"/>
            <a:ext cx="8204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r>
              <a:rPr lang="en-US" altLang="en-US" sz="3000" dirty="0">
                <a:latin typeface="Calibri" charset="0"/>
                <a:ea typeface="Calibri" charset="0"/>
                <a:cs typeface="Calibri" charset="0"/>
                <a:sym typeface="Calibri Bold Italic" charset="0"/>
              </a:rPr>
              <a:t>Gene Expression and Epigenetics </a:t>
            </a:r>
            <a:endParaRPr lang="en-US" altLang="en-US" sz="3000" dirty="0">
              <a:latin typeface="Calibri" charset="0"/>
              <a:ea typeface="Calibri" charset="0"/>
              <a:cs typeface="Calibri" charset="0"/>
              <a:sym typeface="Calibri" charset="0"/>
            </a:endParaRPr>
          </a:p>
        </p:txBody>
      </p:sp>
    </p:spTree>
    <p:extLst>
      <p:ext uri="{BB962C8B-B14F-4D97-AF65-F5344CB8AC3E}">
        <p14:creationId xmlns:p14="http://schemas.microsoft.com/office/powerpoint/2010/main" val="1269315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custDataLst>
              <p:tags r:id="rId1"/>
            </p:custDataLst>
          </p:nvPr>
        </p:nvSpPr>
        <p:spPr bwMode="auto">
          <a:xfrm>
            <a:off x="-10886" y="78922"/>
            <a:ext cx="10058400" cy="7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4400" dirty="0">
                <a:solidFill>
                  <a:schemeClr val="bg1"/>
                </a:solidFill>
                <a:latin typeface="Calibri Bold" charset="0"/>
                <a:ea typeface="Calibri Bold" charset="0"/>
                <a:cs typeface="Calibri Bold" charset="0"/>
                <a:sym typeface="Calibri Bold" charset="0"/>
              </a:rPr>
              <a:t>How Brains are Built</a:t>
            </a:r>
          </a:p>
        </p:txBody>
      </p:sp>
      <p:pic>
        <p:nvPicPr>
          <p:cNvPr id="2" name="How Brains are Built.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5400" y="810079"/>
            <a:ext cx="10160000" cy="5715000"/>
          </a:xfrm>
          <a:prstGeom prst="rect">
            <a:avLst/>
          </a:prstGeom>
        </p:spPr>
      </p:pic>
    </p:spTree>
    <p:extLst>
      <p:ext uri="{BB962C8B-B14F-4D97-AF65-F5344CB8AC3E}">
        <p14:creationId xmlns:p14="http://schemas.microsoft.com/office/powerpoint/2010/main" val="239699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p:cNvSpPr>
          <p:nvPr>
            <p:custDataLst>
              <p:tags r:id="rId1"/>
            </p:custDataLst>
          </p:nvPr>
        </p:nvSpPr>
        <p:spPr bwMode="auto">
          <a:xfrm>
            <a:off x="552450" y="319088"/>
            <a:ext cx="9067800" cy="64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sz="5300" dirty="0">
                <a:solidFill>
                  <a:schemeClr val="bg1"/>
                </a:solidFill>
                <a:latin typeface="Calibri Bold" charset="0"/>
                <a:ea typeface="Calibri Bold" charset="0"/>
                <a:cs typeface="Calibri Bold" charset="0"/>
                <a:sym typeface="Calibri Bold" charset="0"/>
              </a:rPr>
              <a:t>ACE Study Demographics</a:t>
            </a:r>
          </a:p>
        </p:txBody>
      </p:sp>
      <p:sp>
        <p:nvSpPr>
          <p:cNvPr id="17410" name="Rectangle 2"/>
          <p:cNvSpPr>
            <a:spLocks/>
          </p:cNvSpPr>
          <p:nvPr>
            <p:custDataLst>
              <p:tags r:id="rId2"/>
            </p:custDataLst>
          </p:nvPr>
        </p:nvSpPr>
        <p:spPr bwMode="auto">
          <a:xfrm>
            <a:off x="508000" y="1693333"/>
            <a:ext cx="90678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sz="2700" dirty="0">
                <a:solidFill>
                  <a:srgbClr val="1A346D"/>
                </a:solidFill>
                <a:latin typeface="Calibri" charset="0"/>
                <a:ea typeface="Calibri" charset="0"/>
                <a:cs typeface="Calibri" charset="0"/>
                <a:sym typeface="Calibri" charset="0"/>
              </a:rPr>
              <a:t>Participants were mostly white, middle-aged, college educated, and insured. They didn’t face many of life’s challenges such as poverty or racism.</a:t>
            </a:r>
          </a:p>
        </p:txBody>
      </p:sp>
      <p:grpSp>
        <p:nvGrpSpPr>
          <p:cNvPr id="17411" name="Group 33"/>
          <p:cNvGrpSpPr>
            <a:grpSpLocks/>
          </p:cNvGrpSpPr>
          <p:nvPr>
            <p:custDataLst>
              <p:tags r:id="rId3"/>
            </p:custDataLst>
          </p:nvPr>
        </p:nvGrpSpPr>
        <p:grpSpPr bwMode="auto">
          <a:xfrm>
            <a:off x="203202" y="3055938"/>
            <a:ext cx="10433050" cy="3962401"/>
            <a:chOff x="0" y="29"/>
            <a:chExt cx="6572" cy="2496"/>
          </a:xfrm>
        </p:grpSpPr>
        <p:pic>
          <p:nvPicPr>
            <p:cNvPr id="17413" name="Picture 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31" y="204"/>
              <a:ext cx="1376" cy="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7414" name="Picture 4"/>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392" y="204"/>
              <a:ext cx="1376" cy="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7415" name="Picture 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448" y="216"/>
              <a:ext cx="1366" cy="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416" name="Rectangle 6"/>
            <p:cNvSpPr>
              <a:spLocks/>
            </p:cNvSpPr>
            <p:nvPr>
              <p:custDataLst>
                <p:tags r:id="rId5"/>
              </p:custDataLst>
            </p:nvPr>
          </p:nvSpPr>
          <p:spPr bwMode="auto">
            <a:xfrm>
              <a:off x="0" y="1760"/>
              <a:ext cx="96" cy="96"/>
            </a:xfrm>
            <a:prstGeom prst="rect">
              <a:avLst/>
            </a:prstGeom>
            <a:solidFill>
              <a:srgbClr val="4262AF"/>
            </a:solidFill>
            <a:ln w="25400">
              <a:solidFill>
                <a:schemeClr val="tx1">
                  <a:alpha val="0"/>
                </a:schemeClr>
              </a:solidFill>
              <a:miter lim="800000"/>
              <a:headEnd/>
              <a:tailEnd/>
            </a:ln>
          </p:spPr>
          <p:txBody>
            <a:bodyPr lIns="0" tIns="0" rIns="0" bIns="0"/>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endParaRPr lang="en-US" altLang="en-US"/>
            </a:p>
          </p:txBody>
        </p:sp>
        <p:sp>
          <p:nvSpPr>
            <p:cNvPr id="17417" name="Rectangle 7"/>
            <p:cNvSpPr>
              <a:spLocks/>
            </p:cNvSpPr>
            <p:nvPr>
              <p:custDataLst>
                <p:tags r:id="rId6"/>
              </p:custDataLst>
            </p:nvPr>
          </p:nvSpPr>
          <p:spPr bwMode="auto">
            <a:xfrm>
              <a:off x="180" y="1717"/>
              <a:ext cx="181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algn="l" eaLnBrk="1" hangingPunct="1"/>
              <a:r>
                <a:rPr lang="en-US" altLang="en-US" sz="1700">
                  <a:solidFill>
                    <a:srgbClr val="1A1A1A"/>
                  </a:solidFill>
                  <a:latin typeface="Calibri" charset="0"/>
                  <a:ea typeface="Calibri" charset="0"/>
                  <a:cs typeface="Calibri" charset="0"/>
                  <a:sym typeface="Calibri" charset="0"/>
                </a:rPr>
                <a:t>At least some college</a:t>
              </a:r>
            </a:p>
          </p:txBody>
        </p:sp>
        <p:sp>
          <p:nvSpPr>
            <p:cNvPr id="17418" name="Rectangle 8"/>
            <p:cNvSpPr>
              <a:spLocks/>
            </p:cNvSpPr>
            <p:nvPr>
              <p:custDataLst>
                <p:tags r:id="rId7"/>
              </p:custDataLst>
            </p:nvPr>
          </p:nvSpPr>
          <p:spPr bwMode="auto">
            <a:xfrm>
              <a:off x="0" y="1936"/>
              <a:ext cx="96" cy="96"/>
            </a:xfrm>
            <a:prstGeom prst="rect">
              <a:avLst/>
            </a:prstGeom>
            <a:solidFill>
              <a:srgbClr val="D1549A"/>
            </a:solidFill>
            <a:ln w="25400">
              <a:solidFill>
                <a:schemeClr val="tx1">
                  <a:alpha val="0"/>
                </a:schemeClr>
              </a:solidFill>
              <a:miter lim="800000"/>
              <a:headEnd/>
              <a:tailEnd/>
            </a:ln>
          </p:spPr>
          <p:txBody>
            <a:bodyPr lIns="0" tIns="0" rIns="0" bIns="0"/>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endParaRPr lang="en-US" altLang="en-US"/>
            </a:p>
          </p:txBody>
        </p:sp>
        <p:sp>
          <p:nvSpPr>
            <p:cNvPr id="17419" name="Rectangle 9"/>
            <p:cNvSpPr>
              <a:spLocks/>
            </p:cNvSpPr>
            <p:nvPr>
              <p:custDataLst>
                <p:tags r:id="rId8"/>
              </p:custDataLst>
            </p:nvPr>
          </p:nvSpPr>
          <p:spPr bwMode="auto">
            <a:xfrm>
              <a:off x="180" y="1893"/>
              <a:ext cx="181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algn="l" eaLnBrk="1" hangingPunct="1"/>
              <a:r>
                <a:rPr lang="en-US" altLang="en-US" sz="1700">
                  <a:solidFill>
                    <a:srgbClr val="1A1A1A"/>
                  </a:solidFill>
                  <a:latin typeface="Calibri" charset="0"/>
                  <a:ea typeface="Calibri" charset="0"/>
                  <a:cs typeface="Calibri" charset="0"/>
                  <a:sym typeface="Calibri" charset="0"/>
                </a:rPr>
                <a:t>No college</a:t>
              </a:r>
            </a:p>
          </p:txBody>
        </p:sp>
        <p:sp>
          <p:nvSpPr>
            <p:cNvPr id="17420" name="Rectangle 10"/>
            <p:cNvSpPr>
              <a:spLocks/>
            </p:cNvSpPr>
            <p:nvPr>
              <p:custDataLst>
                <p:tags r:id="rId9"/>
              </p:custDataLst>
            </p:nvPr>
          </p:nvSpPr>
          <p:spPr bwMode="auto">
            <a:xfrm>
              <a:off x="524" y="981"/>
              <a:ext cx="64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a:solidFill>
                    <a:srgbClr val="FFFFFF"/>
                  </a:solidFill>
                  <a:latin typeface="Calibri" charset="0"/>
                  <a:ea typeface="Calibri" charset="0"/>
                  <a:cs typeface="Calibri" charset="0"/>
                  <a:sym typeface="Calibri" charset="0"/>
                </a:rPr>
                <a:t>75.2%</a:t>
              </a:r>
            </a:p>
          </p:txBody>
        </p:sp>
        <p:sp>
          <p:nvSpPr>
            <p:cNvPr id="17421" name="Rectangle 11"/>
            <p:cNvSpPr>
              <a:spLocks/>
            </p:cNvSpPr>
            <p:nvPr>
              <p:custDataLst>
                <p:tags r:id="rId10"/>
              </p:custDataLst>
            </p:nvPr>
          </p:nvSpPr>
          <p:spPr bwMode="auto">
            <a:xfrm>
              <a:off x="1031" y="495"/>
              <a:ext cx="60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sz="3000">
                  <a:solidFill>
                    <a:srgbClr val="FFFFFF"/>
                  </a:solidFill>
                  <a:latin typeface="Calibri" charset="0"/>
                  <a:ea typeface="Calibri" charset="0"/>
                  <a:cs typeface="Calibri" charset="0"/>
                  <a:sym typeface="Calibri" charset="0"/>
                </a:rPr>
                <a:t>24.8%</a:t>
              </a:r>
            </a:p>
          </p:txBody>
        </p:sp>
        <p:sp>
          <p:nvSpPr>
            <p:cNvPr id="17422" name="Rectangle 12"/>
            <p:cNvSpPr>
              <a:spLocks/>
            </p:cNvSpPr>
            <p:nvPr>
              <p:custDataLst>
                <p:tags r:id="rId11"/>
              </p:custDataLst>
            </p:nvPr>
          </p:nvSpPr>
          <p:spPr bwMode="auto">
            <a:xfrm>
              <a:off x="2580" y="981"/>
              <a:ext cx="64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a:solidFill>
                    <a:srgbClr val="FFFFFF"/>
                  </a:solidFill>
                  <a:latin typeface="Calibri" charset="0"/>
                  <a:ea typeface="Calibri" charset="0"/>
                  <a:cs typeface="Calibri" charset="0"/>
                  <a:sym typeface="Calibri" charset="0"/>
                </a:rPr>
                <a:t>74.8%</a:t>
              </a:r>
            </a:p>
          </p:txBody>
        </p:sp>
        <p:sp>
          <p:nvSpPr>
            <p:cNvPr id="17423" name="Rectangle 13"/>
            <p:cNvSpPr>
              <a:spLocks/>
            </p:cNvSpPr>
            <p:nvPr>
              <p:custDataLst>
                <p:tags r:id="rId12"/>
              </p:custDataLst>
            </p:nvPr>
          </p:nvSpPr>
          <p:spPr bwMode="auto">
            <a:xfrm>
              <a:off x="3195" y="29"/>
              <a:ext cx="34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sz="1700">
                  <a:solidFill>
                    <a:srgbClr val="1A1A1A"/>
                  </a:solidFill>
                  <a:latin typeface="Calibri" charset="0"/>
                  <a:ea typeface="Calibri" charset="0"/>
                  <a:cs typeface="Calibri" charset="0"/>
                  <a:sym typeface="Calibri" charset="0"/>
                </a:rPr>
                <a:t>11.2%</a:t>
              </a:r>
            </a:p>
          </p:txBody>
        </p:sp>
        <p:sp>
          <p:nvSpPr>
            <p:cNvPr id="17424" name="Rectangle 14"/>
            <p:cNvSpPr>
              <a:spLocks/>
            </p:cNvSpPr>
            <p:nvPr>
              <p:custDataLst>
                <p:tags r:id="rId13"/>
              </p:custDataLst>
            </p:nvPr>
          </p:nvSpPr>
          <p:spPr bwMode="auto">
            <a:xfrm>
              <a:off x="3798" y="501"/>
              <a:ext cx="27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sz="1700">
                  <a:solidFill>
                    <a:srgbClr val="1A1A1A"/>
                  </a:solidFill>
                  <a:latin typeface="Calibri" charset="0"/>
                  <a:ea typeface="Calibri" charset="0"/>
                  <a:cs typeface="Calibri" charset="0"/>
                  <a:sym typeface="Calibri" charset="0"/>
                </a:rPr>
                <a:t>7.2%</a:t>
              </a:r>
            </a:p>
          </p:txBody>
        </p:sp>
        <p:sp>
          <p:nvSpPr>
            <p:cNvPr id="17425" name="Rectangle 15"/>
            <p:cNvSpPr>
              <a:spLocks/>
            </p:cNvSpPr>
            <p:nvPr>
              <p:custDataLst>
                <p:tags r:id="rId14"/>
              </p:custDataLst>
            </p:nvPr>
          </p:nvSpPr>
          <p:spPr bwMode="auto">
            <a:xfrm>
              <a:off x="3638" y="245"/>
              <a:ext cx="27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sz="1700">
                  <a:solidFill>
                    <a:srgbClr val="1A1A1A"/>
                  </a:solidFill>
                  <a:latin typeface="Calibri" charset="0"/>
                  <a:ea typeface="Calibri" charset="0"/>
                  <a:cs typeface="Calibri" charset="0"/>
                  <a:sym typeface="Calibri" charset="0"/>
                </a:rPr>
                <a:t>4.6%</a:t>
              </a:r>
            </a:p>
          </p:txBody>
        </p:sp>
        <p:sp>
          <p:nvSpPr>
            <p:cNvPr id="17426" name="Rectangle 16"/>
            <p:cNvSpPr>
              <a:spLocks/>
            </p:cNvSpPr>
            <p:nvPr>
              <p:custDataLst>
                <p:tags r:id="rId15"/>
              </p:custDataLst>
            </p:nvPr>
          </p:nvSpPr>
          <p:spPr bwMode="auto">
            <a:xfrm>
              <a:off x="3862" y="773"/>
              <a:ext cx="27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sz="1700">
                  <a:solidFill>
                    <a:srgbClr val="1A1A1A"/>
                  </a:solidFill>
                  <a:latin typeface="Calibri" charset="0"/>
                  <a:ea typeface="Calibri" charset="0"/>
                  <a:cs typeface="Calibri" charset="0"/>
                  <a:sym typeface="Calibri" charset="0"/>
                </a:rPr>
                <a:t>1.9%</a:t>
              </a:r>
            </a:p>
          </p:txBody>
        </p:sp>
        <p:sp>
          <p:nvSpPr>
            <p:cNvPr id="17427" name="Rectangle 17"/>
            <p:cNvSpPr>
              <a:spLocks/>
            </p:cNvSpPr>
            <p:nvPr>
              <p:custDataLst>
                <p:tags r:id="rId16"/>
              </p:custDataLst>
            </p:nvPr>
          </p:nvSpPr>
          <p:spPr bwMode="auto">
            <a:xfrm>
              <a:off x="2488" y="1720"/>
              <a:ext cx="96" cy="96"/>
            </a:xfrm>
            <a:prstGeom prst="rect">
              <a:avLst/>
            </a:prstGeom>
            <a:solidFill>
              <a:srgbClr val="4262AF"/>
            </a:solidFill>
            <a:ln w="25400">
              <a:solidFill>
                <a:schemeClr val="tx1">
                  <a:alpha val="0"/>
                </a:schemeClr>
              </a:solidFill>
              <a:miter lim="800000"/>
              <a:headEnd/>
              <a:tailEnd/>
            </a:ln>
          </p:spPr>
          <p:txBody>
            <a:bodyPr lIns="0" tIns="0" rIns="0" bIns="0"/>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endParaRPr lang="en-US" altLang="en-US"/>
            </a:p>
          </p:txBody>
        </p:sp>
        <p:sp>
          <p:nvSpPr>
            <p:cNvPr id="17428" name="Rectangle 18"/>
            <p:cNvSpPr>
              <a:spLocks/>
            </p:cNvSpPr>
            <p:nvPr>
              <p:custDataLst>
                <p:tags r:id="rId17"/>
              </p:custDataLst>
            </p:nvPr>
          </p:nvSpPr>
          <p:spPr bwMode="auto">
            <a:xfrm>
              <a:off x="2668" y="1677"/>
              <a:ext cx="181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algn="l" eaLnBrk="1" hangingPunct="1"/>
              <a:r>
                <a:rPr lang="en-US" altLang="en-US" sz="1700">
                  <a:solidFill>
                    <a:srgbClr val="1A1A1A"/>
                  </a:solidFill>
                  <a:latin typeface="Calibri" charset="0"/>
                  <a:ea typeface="Calibri" charset="0"/>
                  <a:cs typeface="Calibri" charset="0"/>
                  <a:sym typeface="Calibri" charset="0"/>
                </a:rPr>
                <a:t>White</a:t>
              </a:r>
            </a:p>
          </p:txBody>
        </p:sp>
        <p:sp>
          <p:nvSpPr>
            <p:cNvPr id="17429" name="Rectangle 19"/>
            <p:cNvSpPr>
              <a:spLocks/>
            </p:cNvSpPr>
            <p:nvPr>
              <p:custDataLst>
                <p:tags r:id="rId18"/>
              </p:custDataLst>
            </p:nvPr>
          </p:nvSpPr>
          <p:spPr bwMode="auto">
            <a:xfrm>
              <a:off x="2488" y="1896"/>
              <a:ext cx="96" cy="96"/>
            </a:xfrm>
            <a:prstGeom prst="rect">
              <a:avLst/>
            </a:prstGeom>
            <a:solidFill>
              <a:srgbClr val="D1549A"/>
            </a:solidFill>
            <a:ln w="25400">
              <a:solidFill>
                <a:schemeClr val="tx1">
                  <a:alpha val="0"/>
                </a:schemeClr>
              </a:solidFill>
              <a:miter lim="800000"/>
              <a:headEnd/>
              <a:tailEnd/>
            </a:ln>
          </p:spPr>
          <p:txBody>
            <a:bodyPr lIns="0" tIns="0" rIns="0" bIns="0"/>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endParaRPr lang="en-US" altLang="en-US"/>
            </a:p>
          </p:txBody>
        </p:sp>
        <p:sp>
          <p:nvSpPr>
            <p:cNvPr id="17430" name="Rectangle 20"/>
            <p:cNvSpPr>
              <a:spLocks/>
            </p:cNvSpPr>
            <p:nvPr>
              <p:custDataLst>
                <p:tags r:id="rId19"/>
              </p:custDataLst>
            </p:nvPr>
          </p:nvSpPr>
          <p:spPr bwMode="auto">
            <a:xfrm>
              <a:off x="2668" y="1853"/>
              <a:ext cx="181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algn="l" eaLnBrk="1" hangingPunct="1"/>
              <a:r>
                <a:rPr lang="en-US" altLang="en-US" sz="1700">
                  <a:solidFill>
                    <a:srgbClr val="1A1A1A"/>
                  </a:solidFill>
                  <a:latin typeface="Calibri" charset="0"/>
                  <a:ea typeface="Calibri" charset="0"/>
                  <a:cs typeface="Calibri" charset="0"/>
                  <a:sym typeface="Calibri" charset="0"/>
                </a:rPr>
                <a:t>Hispanic</a:t>
              </a:r>
            </a:p>
          </p:txBody>
        </p:sp>
        <p:sp>
          <p:nvSpPr>
            <p:cNvPr id="17431" name="Rectangle 21"/>
            <p:cNvSpPr>
              <a:spLocks/>
            </p:cNvSpPr>
            <p:nvPr>
              <p:custDataLst>
                <p:tags r:id="rId20"/>
              </p:custDataLst>
            </p:nvPr>
          </p:nvSpPr>
          <p:spPr bwMode="auto">
            <a:xfrm>
              <a:off x="2488" y="2072"/>
              <a:ext cx="96" cy="96"/>
            </a:xfrm>
            <a:prstGeom prst="rect">
              <a:avLst/>
            </a:prstGeom>
            <a:solidFill>
              <a:srgbClr val="E9EA33"/>
            </a:solidFill>
            <a:ln w="25400">
              <a:solidFill>
                <a:schemeClr val="tx1">
                  <a:alpha val="0"/>
                </a:schemeClr>
              </a:solidFill>
              <a:miter lim="800000"/>
              <a:headEnd/>
              <a:tailEnd/>
            </a:ln>
          </p:spPr>
          <p:txBody>
            <a:bodyPr lIns="0" tIns="0" rIns="0" bIns="0"/>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endParaRPr lang="en-US" altLang="en-US"/>
            </a:p>
          </p:txBody>
        </p:sp>
        <p:sp>
          <p:nvSpPr>
            <p:cNvPr id="17432" name="Rectangle 22"/>
            <p:cNvSpPr>
              <a:spLocks/>
            </p:cNvSpPr>
            <p:nvPr>
              <p:custDataLst>
                <p:tags r:id="rId21"/>
              </p:custDataLst>
            </p:nvPr>
          </p:nvSpPr>
          <p:spPr bwMode="auto">
            <a:xfrm>
              <a:off x="2668" y="2029"/>
              <a:ext cx="181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algn="l" eaLnBrk="1" hangingPunct="1"/>
              <a:r>
                <a:rPr lang="en-US" altLang="en-US" sz="1700">
                  <a:solidFill>
                    <a:srgbClr val="1A1A1A"/>
                  </a:solidFill>
                  <a:latin typeface="Calibri" charset="0"/>
                  <a:ea typeface="Calibri" charset="0"/>
                  <a:cs typeface="Calibri" charset="0"/>
                  <a:sym typeface="Calibri" charset="0"/>
                </a:rPr>
                <a:t>Black</a:t>
              </a:r>
            </a:p>
          </p:txBody>
        </p:sp>
        <p:sp>
          <p:nvSpPr>
            <p:cNvPr id="17433" name="Rectangle 23"/>
            <p:cNvSpPr>
              <a:spLocks/>
            </p:cNvSpPr>
            <p:nvPr>
              <p:custDataLst>
                <p:tags r:id="rId22"/>
              </p:custDataLst>
            </p:nvPr>
          </p:nvSpPr>
          <p:spPr bwMode="auto">
            <a:xfrm>
              <a:off x="2488" y="2232"/>
              <a:ext cx="96" cy="96"/>
            </a:xfrm>
            <a:prstGeom prst="rect">
              <a:avLst/>
            </a:prstGeom>
            <a:solidFill>
              <a:srgbClr val="40AE3D"/>
            </a:solidFill>
            <a:ln w="25400">
              <a:solidFill>
                <a:schemeClr val="tx1">
                  <a:alpha val="0"/>
                </a:schemeClr>
              </a:solidFill>
              <a:miter lim="800000"/>
              <a:headEnd/>
              <a:tailEnd/>
            </a:ln>
          </p:spPr>
          <p:txBody>
            <a:bodyPr lIns="0" tIns="0" rIns="0" bIns="0"/>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endParaRPr lang="en-US" altLang="en-US"/>
            </a:p>
          </p:txBody>
        </p:sp>
        <p:sp>
          <p:nvSpPr>
            <p:cNvPr id="17434" name="Rectangle 24"/>
            <p:cNvSpPr>
              <a:spLocks/>
            </p:cNvSpPr>
            <p:nvPr>
              <p:custDataLst>
                <p:tags r:id="rId23"/>
              </p:custDataLst>
            </p:nvPr>
          </p:nvSpPr>
          <p:spPr bwMode="auto">
            <a:xfrm>
              <a:off x="2668" y="2189"/>
              <a:ext cx="181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algn="l" eaLnBrk="1" hangingPunct="1"/>
              <a:r>
                <a:rPr lang="en-US" altLang="en-US" sz="1700">
                  <a:solidFill>
                    <a:srgbClr val="1A1A1A"/>
                  </a:solidFill>
                  <a:latin typeface="Calibri" charset="0"/>
                  <a:ea typeface="Calibri" charset="0"/>
                  <a:cs typeface="Calibri" charset="0"/>
                  <a:sym typeface="Calibri" charset="0"/>
                </a:rPr>
                <a:t>Asian</a:t>
              </a:r>
            </a:p>
          </p:txBody>
        </p:sp>
        <p:sp>
          <p:nvSpPr>
            <p:cNvPr id="17435" name="Rectangle 25"/>
            <p:cNvSpPr>
              <a:spLocks/>
            </p:cNvSpPr>
            <p:nvPr>
              <p:custDataLst>
                <p:tags r:id="rId24"/>
              </p:custDataLst>
            </p:nvPr>
          </p:nvSpPr>
          <p:spPr bwMode="auto">
            <a:xfrm>
              <a:off x="2488" y="2392"/>
              <a:ext cx="96" cy="96"/>
            </a:xfrm>
            <a:prstGeom prst="rect">
              <a:avLst/>
            </a:prstGeom>
            <a:solidFill>
              <a:srgbClr val="DF6823"/>
            </a:solidFill>
            <a:ln w="25400">
              <a:solidFill>
                <a:schemeClr val="tx1">
                  <a:alpha val="0"/>
                </a:schemeClr>
              </a:solidFill>
              <a:miter lim="800000"/>
              <a:headEnd/>
              <a:tailEnd/>
            </a:ln>
          </p:spPr>
          <p:txBody>
            <a:bodyPr lIns="0" tIns="0" rIns="0" bIns="0"/>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endParaRPr lang="en-US" altLang="en-US"/>
            </a:p>
          </p:txBody>
        </p:sp>
        <p:sp>
          <p:nvSpPr>
            <p:cNvPr id="17436" name="Rectangle 26"/>
            <p:cNvSpPr>
              <a:spLocks/>
            </p:cNvSpPr>
            <p:nvPr>
              <p:custDataLst>
                <p:tags r:id="rId25"/>
              </p:custDataLst>
            </p:nvPr>
          </p:nvSpPr>
          <p:spPr bwMode="auto">
            <a:xfrm>
              <a:off x="2668" y="2349"/>
              <a:ext cx="181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algn="l" eaLnBrk="1" hangingPunct="1"/>
              <a:r>
                <a:rPr lang="en-US" altLang="en-US" sz="1700">
                  <a:solidFill>
                    <a:srgbClr val="1A1A1A"/>
                  </a:solidFill>
                  <a:latin typeface="Calibri" charset="0"/>
                  <a:ea typeface="Calibri" charset="0"/>
                  <a:cs typeface="Calibri" charset="0"/>
                  <a:sym typeface="Calibri" charset="0"/>
                </a:rPr>
                <a:t>Other</a:t>
              </a:r>
            </a:p>
          </p:txBody>
        </p:sp>
        <p:sp>
          <p:nvSpPr>
            <p:cNvPr id="17437" name="Rectangle 27"/>
            <p:cNvSpPr>
              <a:spLocks/>
            </p:cNvSpPr>
            <p:nvPr>
              <p:custDataLst>
                <p:tags r:id="rId26"/>
              </p:custDataLst>
            </p:nvPr>
          </p:nvSpPr>
          <p:spPr bwMode="auto">
            <a:xfrm>
              <a:off x="4576" y="1760"/>
              <a:ext cx="96" cy="96"/>
            </a:xfrm>
            <a:prstGeom prst="rect">
              <a:avLst/>
            </a:prstGeom>
            <a:solidFill>
              <a:srgbClr val="4262AF"/>
            </a:solidFill>
            <a:ln w="25400">
              <a:solidFill>
                <a:schemeClr val="tx1">
                  <a:alpha val="0"/>
                </a:schemeClr>
              </a:solidFill>
              <a:miter lim="800000"/>
              <a:headEnd/>
              <a:tailEnd/>
            </a:ln>
          </p:spPr>
          <p:txBody>
            <a:bodyPr lIns="0" tIns="0" rIns="0" bIns="0"/>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endParaRPr lang="en-US" altLang="en-US"/>
            </a:p>
          </p:txBody>
        </p:sp>
        <p:sp>
          <p:nvSpPr>
            <p:cNvPr id="17438" name="Rectangle 28"/>
            <p:cNvSpPr>
              <a:spLocks/>
            </p:cNvSpPr>
            <p:nvPr>
              <p:custDataLst>
                <p:tags r:id="rId27"/>
              </p:custDataLst>
            </p:nvPr>
          </p:nvSpPr>
          <p:spPr bwMode="auto">
            <a:xfrm>
              <a:off x="4756" y="1717"/>
              <a:ext cx="181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algn="l" eaLnBrk="1" hangingPunct="1"/>
              <a:r>
                <a:rPr lang="en-US" altLang="en-US" sz="1700">
                  <a:solidFill>
                    <a:srgbClr val="1A1A1A"/>
                  </a:solidFill>
                  <a:latin typeface="Calibri" charset="0"/>
                  <a:ea typeface="Calibri" charset="0"/>
                  <a:cs typeface="Calibri" charset="0"/>
                  <a:sym typeface="Calibri" charset="0"/>
                </a:rPr>
                <a:t>Ages 40+</a:t>
              </a:r>
            </a:p>
          </p:txBody>
        </p:sp>
        <p:sp>
          <p:nvSpPr>
            <p:cNvPr id="17439" name="Rectangle 29"/>
            <p:cNvSpPr>
              <a:spLocks/>
            </p:cNvSpPr>
            <p:nvPr>
              <p:custDataLst>
                <p:tags r:id="rId28"/>
              </p:custDataLst>
            </p:nvPr>
          </p:nvSpPr>
          <p:spPr bwMode="auto">
            <a:xfrm>
              <a:off x="4576" y="1936"/>
              <a:ext cx="96" cy="96"/>
            </a:xfrm>
            <a:prstGeom prst="rect">
              <a:avLst/>
            </a:prstGeom>
            <a:solidFill>
              <a:srgbClr val="D1549A"/>
            </a:solidFill>
            <a:ln w="25400">
              <a:solidFill>
                <a:schemeClr val="tx1">
                  <a:alpha val="0"/>
                </a:schemeClr>
              </a:solidFill>
              <a:miter lim="800000"/>
              <a:headEnd/>
              <a:tailEnd/>
            </a:ln>
          </p:spPr>
          <p:txBody>
            <a:bodyPr lIns="0" tIns="0" rIns="0" bIns="0"/>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endParaRPr lang="en-US" altLang="en-US"/>
            </a:p>
          </p:txBody>
        </p:sp>
        <p:sp>
          <p:nvSpPr>
            <p:cNvPr id="17440" name="Rectangle 30"/>
            <p:cNvSpPr>
              <a:spLocks/>
            </p:cNvSpPr>
            <p:nvPr>
              <p:custDataLst>
                <p:tags r:id="rId29"/>
              </p:custDataLst>
            </p:nvPr>
          </p:nvSpPr>
          <p:spPr bwMode="auto">
            <a:xfrm>
              <a:off x="4756" y="1893"/>
              <a:ext cx="181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algn="l" eaLnBrk="1" hangingPunct="1"/>
              <a:r>
                <a:rPr lang="en-US" altLang="en-US" sz="1700">
                  <a:solidFill>
                    <a:srgbClr val="1A1A1A"/>
                  </a:solidFill>
                  <a:latin typeface="Calibri" charset="0"/>
                  <a:ea typeface="Calibri" charset="0"/>
                  <a:cs typeface="Calibri" charset="0"/>
                  <a:sym typeface="Calibri" charset="0"/>
                </a:rPr>
                <a:t>Ages 19-39</a:t>
              </a:r>
            </a:p>
          </p:txBody>
        </p:sp>
        <p:sp>
          <p:nvSpPr>
            <p:cNvPr id="17441" name="Rectangle 31"/>
            <p:cNvSpPr>
              <a:spLocks/>
            </p:cNvSpPr>
            <p:nvPr>
              <p:custDataLst>
                <p:tags r:id="rId30"/>
              </p:custDataLst>
            </p:nvPr>
          </p:nvSpPr>
          <p:spPr bwMode="auto">
            <a:xfrm>
              <a:off x="4884" y="981"/>
              <a:ext cx="64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a:solidFill>
                    <a:srgbClr val="FFFFFF"/>
                  </a:solidFill>
                  <a:latin typeface="Calibri" charset="0"/>
                  <a:ea typeface="Calibri" charset="0"/>
                  <a:cs typeface="Calibri" charset="0"/>
                  <a:sym typeface="Calibri" charset="0"/>
                </a:rPr>
                <a:t>84.9%</a:t>
              </a:r>
            </a:p>
          </p:txBody>
        </p:sp>
        <p:sp>
          <p:nvSpPr>
            <p:cNvPr id="17442" name="Rectangle 32"/>
            <p:cNvSpPr>
              <a:spLocks/>
            </p:cNvSpPr>
            <p:nvPr>
              <p:custDataLst>
                <p:tags r:id="rId31"/>
              </p:custDataLst>
            </p:nvPr>
          </p:nvSpPr>
          <p:spPr bwMode="auto">
            <a:xfrm>
              <a:off x="4707" y="381"/>
              <a:ext cx="34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sz="1700">
                  <a:solidFill>
                    <a:srgbClr val="FFFFFF"/>
                  </a:solidFill>
                  <a:latin typeface="Calibri" charset="0"/>
                  <a:ea typeface="Calibri" charset="0"/>
                  <a:cs typeface="Calibri" charset="0"/>
                  <a:sym typeface="Calibri" charset="0"/>
                </a:rPr>
                <a:t>15.1%</a:t>
              </a:r>
            </a:p>
          </p:txBody>
        </p:sp>
      </p:grpSp>
      <p:sp>
        <p:nvSpPr>
          <p:cNvPr id="17412" name="Rectangle 34"/>
          <p:cNvSpPr>
            <a:spLocks/>
          </p:cNvSpPr>
          <p:nvPr>
            <p:custDataLst>
              <p:tags r:id="rId4"/>
            </p:custDataLst>
          </p:nvPr>
        </p:nvSpPr>
        <p:spPr bwMode="auto">
          <a:xfrm>
            <a:off x="127000" y="7086600"/>
            <a:ext cx="632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algn="r" eaLnBrk="1" hangingPunct="1"/>
            <a:r>
              <a:rPr lang="en-US" altLang="en-US" sz="1200" dirty="0">
                <a:solidFill>
                  <a:schemeClr val="bg1"/>
                </a:solidFill>
                <a:latin typeface="Calibri" charset="0"/>
                <a:ea typeface="Calibri" charset="0"/>
                <a:cs typeface="Calibri" charset="0"/>
                <a:sym typeface="Calibri" charset="0"/>
              </a:rPr>
              <a:t>Source: Centers for Disease Control and Prevention, Available at: </a:t>
            </a:r>
            <a:r>
              <a:rPr lang="en-US" altLang="en-US" sz="1200" u="sng" dirty="0">
                <a:solidFill>
                  <a:schemeClr val="bg1"/>
                </a:solidFill>
                <a:latin typeface="Calibri" charset="0"/>
                <a:ea typeface="Calibri" charset="0"/>
                <a:cs typeface="Calibri" charset="0"/>
                <a:sym typeface="Calibri" charset="0"/>
                <a:hlinkClick r:id="rId37"/>
              </a:rPr>
              <a:t>https://www.cdc.gov/ace/about.htm</a:t>
            </a:r>
            <a:endParaRPr lang="en-US" altLang="en-US" sz="1200" u="sng" dirty="0">
              <a:solidFill>
                <a:schemeClr val="bg1"/>
              </a:solidFill>
              <a:latin typeface="Calibri" charset="0"/>
              <a:ea typeface="Calibri" charset="0"/>
              <a:cs typeface="Calibri" charset="0"/>
              <a:sym typeface="Calibri" charset="0"/>
            </a:endParaRPr>
          </a:p>
        </p:txBody>
      </p:sp>
    </p:spTree>
    <p:extLst>
      <p:ext uri="{BB962C8B-B14F-4D97-AF65-F5344CB8AC3E}">
        <p14:creationId xmlns:p14="http://schemas.microsoft.com/office/powerpoint/2010/main" val="3726654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0" y="1524000"/>
            <a:ext cx="10160000" cy="5503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spcCol="0" rtlCol="0" anchor="ctr"/>
          <a:lstStyle/>
          <a:p>
            <a:pPr algn="ctr"/>
            <a:endParaRPr lang="en-US"/>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15955"/>
          <a:stretch/>
        </p:blipFill>
        <p:spPr>
          <a:xfrm>
            <a:off x="1869788" y="1613769"/>
            <a:ext cx="5665546" cy="5220837"/>
          </a:xfrm>
          <a:prstGeom prst="rect">
            <a:avLst/>
          </a:prstGeom>
        </p:spPr>
      </p:pic>
      <p:sp>
        <p:nvSpPr>
          <p:cNvPr id="5" name="Rectangle 2"/>
          <p:cNvSpPr txBox="1">
            <a:spLocks noChangeArrowheads="1"/>
          </p:cNvSpPr>
          <p:nvPr>
            <p:custDataLst>
              <p:tags r:id="rId2"/>
            </p:custDataLst>
          </p:nvPr>
        </p:nvSpPr>
        <p:spPr bwMode="auto">
          <a:xfrm>
            <a:off x="931333" y="423333"/>
            <a:ext cx="8458200" cy="49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kumimoji="1" lang="en-US" sz="4900" b="1" dirty="0">
                <a:solidFill>
                  <a:schemeClr val="bg1"/>
                </a:solidFill>
                <a:latin typeface="Calibri" charset="0"/>
                <a:ea typeface="Calibri" charset="0"/>
                <a:cs typeface="Calibri" charset="0"/>
              </a:rPr>
              <a:t>Adverse Childhood Experiences</a:t>
            </a:r>
          </a:p>
        </p:txBody>
      </p:sp>
    </p:spTree>
    <p:extLst>
      <p:ext uri="{BB962C8B-B14F-4D97-AF65-F5344CB8AC3E}">
        <p14:creationId xmlns:p14="http://schemas.microsoft.com/office/powerpoint/2010/main" val="3357851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p:cNvSpPr>
          <p:nvPr>
            <p:custDataLst>
              <p:tags r:id="rId1"/>
            </p:custDataLst>
          </p:nvPr>
        </p:nvSpPr>
        <p:spPr bwMode="auto">
          <a:xfrm>
            <a:off x="101600" y="169333"/>
            <a:ext cx="1005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4200" dirty="0">
                <a:solidFill>
                  <a:schemeClr val="bg1"/>
                </a:solidFill>
                <a:latin typeface="Calibri Bold" charset="0"/>
                <a:ea typeface="Calibri Bold" charset="0"/>
                <a:cs typeface="Calibri Bold" charset="0"/>
                <a:sym typeface="Calibri Bold" charset="0"/>
              </a:rPr>
              <a:t>What Are Adverse Childhood Experiences (ACEs)?</a:t>
            </a:r>
          </a:p>
        </p:txBody>
      </p:sp>
      <p:sp>
        <p:nvSpPr>
          <p:cNvPr id="18434" name="Rectangle 2"/>
          <p:cNvSpPr>
            <a:spLocks/>
          </p:cNvSpPr>
          <p:nvPr>
            <p:custDataLst>
              <p:tags r:id="rId2"/>
            </p:custDataLst>
          </p:nvPr>
        </p:nvSpPr>
        <p:spPr bwMode="auto">
          <a:xfrm>
            <a:off x="338667" y="2032001"/>
            <a:ext cx="9702800" cy="400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r>
              <a:rPr lang="en-US" altLang="en-US" sz="2700" dirty="0">
                <a:latin typeface="Calibri" charset="0"/>
                <a:ea typeface="Calibri" charset="0"/>
                <a:cs typeface="Calibri" charset="0"/>
                <a:sym typeface="Calibri" charset="0"/>
              </a:rPr>
              <a:t>Are there “new” ACEs?  YES!!</a:t>
            </a:r>
          </a:p>
          <a:p>
            <a:pPr lvl="1" eaLnBrk="1" hangingPunct="1">
              <a:spcBef>
                <a:spcPct val="0"/>
              </a:spcBef>
              <a:buClr>
                <a:srgbClr val="CE0008"/>
              </a:buClr>
              <a:buSzPct val="69000"/>
              <a:buFont typeface="Calibri" charset="0"/>
              <a:buChar char="•"/>
            </a:pPr>
            <a:r>
              <a:rPr lang="en-US" altLang="en-US" sz="2700" dirty="0">
                <a:latin typeface="Calibri" charset="0"/>
                <a:ea typeface="Calibri" charset="0"/>
                <a:cs typeface="Calibri" charset="0"/>
                <a:sym typeface="Calibri" charset="0"/>
              </a:rPr>
              <a:t> Poverty</a:t>
            </a:r>
          </a:p>
          <a:p>
            <a:pPr lvl="1" eaLnBrk="1" hangingPunct="1">
              <a:spcBef>
                <a:spcPct val="0"/>
              </a:spcBef>
              <a:buClr>
                <a:srgbClr val="CE0008"/>
              </a:buClr>
              <a:buSzPct val="69000"/>
              <a:buFont typeface="Calibri" charset="0"/>
              <a:buChar char="•"/>
            </a:pPr>
            <a:r>
              <a:rPr lang="en-US" altLang="en-US" sz="2700" dirty="0">
                <a:latin typeface="Calibri" charset="0"/>
                <a:ea typeface="Calibri" charset="0"/>
                <a:cs typeface="Calibri" charset="0"/>
                <a:sym typeface="Calibri" charset="0"/>
              </a:rPr>
              <a:t> Racism</a:t>
            </a:r>
          </a:p>
          <a:p>
            <a:pPr lvl="1" eaLnBrk="1" hangingPunct="1">
              <a:spcBef>
                <a:spcPct val="0"/>
              </a:spcBef>
              <a:buClr>
                <a:srgbClr val="CE0008"/>
              </a:buClr>
              <a:buSzPct val="69000"/>
              <a:buFont typeface="Calibri" charset="0"/>
              <a:buChar char="•"/>
            </a:pPr>
            <a:r>
              <a:rPr lang="en-US" altLang="en-US" sz="2700" dirty="0">
                <a:latin typeface="Calibri" charset="0"/>
                <a:ea typeface="Calibri" charset="0"/>
                <a:cs typeface="Calibri" charset="0"/>
                <a:sym typeface="Calibri" charset="0"/>
              </a:rPr>
              <a:t> Peer Victimization, i.e., Bullying</a:t>
            </a:r>
          </a:p>
          <a:p>
            <a:pPr>
              <a:spcBef>
                <a:spcPts val="2500"/>
              </a:spcBef>
              <a:buSzTx/>
              <a:buNone/>
            </a:pPr>
            <a:r>
              <a:rPr lang="en-US" altLang="en-US" sz="2700" dirty="0">
                <a:latin typeface="Calibri" charset="0"/>
                <a:ea typeface="Calibri" charset="0"/>
                <a:cs typeface="Calibri" charset="0"/>
                <a:sym typeface="Calibri" charset="0"/>
              </a:rPr>
              <a:t>These are referred to as conditions of Trauma and Social Location</a:t>
            </a:r>
          </a:p>
          <a:p>
            <a:pPr lvl="1">
              <a:spcBef>
                <a:spcPts val="1500"/>
              </a:spcBef>
              <a:buClr>
                <a:srgbClr val="CE0008"/>
              </a:buClr>
              <a:buSzPct val="69000"/>
              <a:buFont typeface="Calibri" charset="0"/>
              <a:buChar char="•"/>
            </a:pPr>
            <a:r>
              <a:rPr lang="en-US" altLang="en-US" sz="2700" dirty="0">
                <a:latin typeface="Calibri" charset="0"/>
                <a:ea typeface="Calibri" charset="0"/>
                <a:cs typeface="Calibri" charset="0"/>
                <a:sym typeface="Calibri" charset="0"/>
              </a:rPr>
              <a:t> Race/ Social Conditions/Local Context</a:t>
            </a:r>
          </a:p>
          <a:p>
            <a:pPr lvl="1">
              <a:spcBef>
                <a:spcPts val="800"/>
              </a:spcBef>
              <a:buClr>
                <a:srgbClr val="CE0008"/>
              </a:buClr>
              <a:buSzPct val="69000"/>
              <a:buFont typeface="Calibri" charset="0"/>
              <a:buChar char="•"/>
            </a:pPr>
            <a:r>
              <a:rPr lang="en-US" altLang="en-US" sz="2700" dirty="0">
                <a:latin typeface="Calibri" charset="0"/>
                <a:ea typeface="Calibri" charset="0"/>
                <a:cs typeface="Calibri" charset="0"/>
                <a:sym typeface="Calibri" charset="0"/>
              </a:rPr>
              <a:t> Generational Embodiment/Historical Trauma</a:t>
            </a:r>
          </a:p>
        </p:txBody>
      </p:sp>
    </p:spTree>
    <p:extLst>
      <p:ext uri="{BB962C8B-B14F-4D97-AF65-F5344CB8AC3E}">
        <p14:creationId xmlns:p14="http://schemas.microsoft.com/office/powerpoint/2010/main" val="2065183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p:cNvSpPr>
          <p:nvPr>
            <p:custDataLst>
              <p:tags r:id="rId1"/>
            </p:custDataLst>
          </p:nvPr>
        </p:nvSpPr>
        <p:spPr bwMode="auto">
          <a:xfrm>
            <a:off x="347663" y="463551"/>
            <a:ext cx="94615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5000" dirty="0">
                <a:solidFill>
                  <a:schemeClr val="bg1"/>
                </a:solidFill>
                <a:latin typeface="Calibri Bold" charset="0"/>
                <a:ea typeface="Calibri Bold" charset="0"/>
                <a:cs typeface="Calibri Bold" charset="0"/>
                <a:sym typeface="Calibri Bold" charset="0"/>
              </a:rPr>
              <a:t>Tennessee’s ACEs Initiative Mission</a:t>
            </a:r>
          </a:p>
        </p:txBody>
      </p:sp>
      <p:sp>
        <p:nvSpPr>
          <p:cNvPr id="17410" name="Rectangle 2"/>
          <p:cNvSpPr>
            <a:spLocks/>
          </p:cNvSpPr>
          <p:nvPr>
            <p:custDataLst>
              <p:tags r:id="rId2"/>
            </p:custDataLst>
          </p:nvPr>
        </p:nvSpPr>
        <p:spPr bwMode="auto">
          <a:xfrm>
            <a:off x="1846263" y="2362201"/>
            <a:ext cx="64643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dirty="0">
                <a:solidFill>
                  <a:srgbClr val="011D5F"/>
                </a:solidFill>
                <a:latin typeface="Calibri" charset="0"/>
                <a:ea typeface="Calibri" charset="0"/>
                <a:cs typeface="Calibri" charset="0"/>
                <a:sym typeface="Calibri" charset="0"/>
              </a:rPr>
              <a:t>Building Strong Brains: Tennessee’s ACEs Initiative</a:t>
            </a:r>
          </a:p>
        </p:txBody>
      </p:sp>
      <p:sp>
        <p:nvSpPr>
          <p:cNvPr id="17411" name="Rectangle 3"/>
          <p:cNvSpPr>
            <a:spLocks/>
          </p:cNvSpPr>
          <p:nvPr>
            <p:custDataLst>
              <p:tags r:id="rId3"/>
            </p:custDataLst>
          </p:nvPr>
        </p:nvSpPr>
        <p:spPr bwMode="auto">
          <a:xfrm>
            <a:off x="455613" y="3860801"/>
            <a:ext cx="92456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2700" dirty="0">
                <a:solidFill>
                  <a:srgbClr val="1A1A1A"/>
                </a:solidFill>
                <a:latin typeface="Calibri" charset="0"/>
                <a:ea typeface="Calibri" charset="0"/>
                <a:cs typeface="Calibri" charset="0"/>
                <a:sym typeface="Calibri" charset="0"/>
              </a:rPr>
              <a:t>We work to change the culture of Tennessee so that the state’s overarching early childhood philosophy, policies, programs and practices utilize the latest brain science to prevent and mitigate the impact of adverse childhood experiences.</a:t>
            </a:r>
          </a:p>
        </p:txBody>
      </p:sp>
      <p:sp>
        <p:nvSpPr>
          <p:cNvPr id="17412" name="Line 4"/>
          <p:cNvSpPr>
            <a:spLocks noChangeShapeType="1"/>
          </p:cNvSpPr>
          <p:nvPr>
            <p:custDataLst>
              <p:tags r:id="rId4"/>
            </p:custDataLst>
          </p:nvPr>
        </p:nvSpPr>
        <p:spPr bwMode="auto">
          <a:xfrm>
            <a:off x="509590" y="3706813"/>
            <a:ext cx="9139237" cy="0"/>
          </a:xfrm>
          <a:prstGeom prst="line">
            <a:avLst/>
          </a:prstGeom>
          <a:noFill/>
          <a:ln w="19050">
            <a:solidFill>
              <a:srgbClr val="CE0008"/>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dirty="0"/>
          </a:p>
        </p:txBody>
      </p:sp>
    </p:spTree>
    <p:extLst>
      <p:ext uri="{BB962C8B-B14F-4D97-AF65-F5344CB8AC3E}">
        <p14:creationId xmlns:p14="http://schemas.microsoft.com/office/powerpoint/2010/main" val="2449030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dc.gov/violenceprevention/acestudy/images/lasting_affects_all.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464" t="2811" r="3274"/>
          <a:stretch/>
        </p:blipFill>
        <p:spPr bwMode="auto">
          <a:xfrm>
            <a:off x="161269" y="931333"/>
            <a:ext cx="9998731" cy="541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895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1"/>
            <a:ext cx="10160000" cy="7634716"/>
          </a:xfrm>
          <a:prstGeom prst="rect">
            <a:avLst/>
          </a:prstGeom>
        </p:spPr>
      </p:pic>
      <p:sp>
        <p:nvSpPr>
          <p:cNvPr id="3" name="Rectangle 15"/>
          <p:cNvSpPr>
            <a:spLocks/>
          </p:cNvSpPr>
          <p:nvPr>
            <p:custDataLst>
              <p:tags r:id="rId1"/>
            </p:custDataLst>
          </p:nvPr>
        </p:nvSpPr>
        <p:spPr bwMode="auto">
          <a:xfrm>
            <a:off x="127000" y="250825"/>
            <a:ext cx="9829800" cy="1654176"/>
          </a:xfrm>
          <a:prstGeom prst="rect">
            <a:avLst/>
          </a:prstGeom>
          <a:solidFill>
            <a:schemeClr val="bg1"/>
          </a:solidFill>
          <a:ln>
            <a:noFill/>
          </a:ln>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dirty="0">
                <a:solidFill>
                  <a:srgbClr val="1A346D"/>
                </a:solidFill>
                <a:latin typeface="Calibri Bold" charset="0"/>
                <a:ea typeface="Calibri Bold" charset="0"/>
                <a:cs typeface="Calibri Bold" charset="0"/>
                <a:sym typeface="Calibri Bold" charset="0"/>
              </a:rPr>
              <a:t>Mechanisms by which Adverse Childhood Experiences Influence Health and Well-being Throughout the Lifespan</a:t>
            </a:r>
          </a:p>
        </p:txBody>
      </p:sp>
    </p:spTree>
    <p:extLst>
      <p:ext uri="{BB962C8B-B14F-4D97-AF65-F5344CB8AC3E}">
        <p14:creationId xmlns:p14="http://schemas.microsoft.com/office/powerpoint/2010/main" val="2613415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0" y="1608667"/>
            <a:ext cx="10160000" cy="524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spcCol="0" rtlCol="0" anchor="ctr"/>
          <a:lstStyle/>
          <a:p>
            <a:pPr algn="ctr"/>
            <a:endParaRPr lang="en-US"/>
          </a:p>
        </p:txBody>
      </p:sp>
      <p:pic>
        <p:nvPicPr>
          <p:cNvPr id="20481" name="Picture 1"/>
          <p:cNvPicPr>
            <a:picLocks noChangeAspect="1" noChangeArrowheads="1"/>
          </p:cNvPicPr>
          <p:nvPr/>
        </p:nvPicPr>
        <p:blipFill>
          <a:blip r:embed="rId5">
            <a:extLst>
              <a:ext uri="{28A0092B-C50C-407E-A947-70E740481C1C}">
                <a14:useLocalDpi xmlns:a14="http://schemas.microsoft.com/office/drawing/2010/main" val="0"/>
              </a:ext>
            </a:extLst>
          </a:blip>
          <a:srcRect l="34827" t="10873" b="708"/>
          <a:stretch>
            <a:fillRect/>
          </a:stretch>
        </p:blipFill>
        <p:spPr bwMode="auto">
          <a:xfrm>
            <a:off x="2295527" y="1524001"/>
            <a:ext cx="5559426"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482" name="Rectangle 2"/>
          <p:cNvSpPr>
            <a:spLocks/>
          </p:cNvSpPr>
          <p:nvPr>
            <p:custDataLst>
              <p:tags r:id="rId2"/>
            </p:custDataLst>
          </p:nvPr>
        </p:nvSpPr>
        <p:spPr bwMode="auto">
          <a:xfrm>
            <a:off x="592667" y="423334"/>
            <a:ext cx="9067800"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sz="4900" dirty="0">
                <a:solidFill>
                  <a:schemeClr val="bg1"/>
                </a:solidFill>
                <a:latin typeface="Calibri Bold" charset="0"/>
                <a:ea typeface="Calibri Bold" charset="0"/>
                <a:cs typeface="Calibri Bold" charset="0"/>
                <a:sym typeface="Calibri Bold" charset="0"/>
              </a:rPr>
              <a:t>Magnitude of the Solution</a:t>
            </a:r>
          </a:p>
        </p:txBody>
      </p:sp>
    </p:spTree>
    <p:extLst>
      <p:ext uri="{BB962C8B-B14F-4D97-AF65-F5344CB8AC3E}">
        <p14:creationId xmlns:p14="http://schemas.microsoft.com/office/powerpoint/2010/main" val="1863065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3" y="1862667"/>
            <a:ext cx="9059333" cy="4826000"/>
          </a:xfrm>
          <a:prstGeom prst="rect">
            <a:avLst/>
          </a:prstGeom>
        </p:spPr>
      </p:pic>
      <p:sp>
        <p:nvSpPr>
          <p:cNvPr id="5" name="Title 4"/>
          <p:cNvSpPr>
            <a:spLocks noGrp="1"/>
          </p:cNvSpPr>
          <p:nvPr>
            <p:ph type="title"/>
            <p:custDataLst>
              <p:tags r:id="rId1"/>
            </p:custDataLst>
          </p:nvPr>
        </p:nvSpPr>
        <p:spPr>
          <a:xfrm>
            <a:off x="1947334" y="338667"/>
            <a:ext cx="6111550" cy="808708"/>
          </a:xfrm>
        </p:spPr>
        <p:txBody>
          <a:bodyPr>
            <a:noAutofit/>
          </a:bodyPr>
          <a:lstStyle/>
          <a:p>
            <a:r>
              <a:rPr lang="en-US" sz="6000" b="1" dirty="0">
                <a:latin typeface="Calibri" charset="0"/>
                <a:ea typeface="Calibri" charset="0"/>
                <a:cs typeface="Calibri" charset="0"/>
              </a:rPr>
              <a:t>The Cost of ACEs</a:t>
            </a:r>
          </a:p>
        </p:txBody>
      </p:sp>
    </p:spTree>
    <p:extLst>
      <p:ext uri="{BB962C8B-B14F-4D97-AF65-F5344CB8AC3E}">
        <p14:creationId xmlns:p14="http://schemas.microsoft.com/office/powerpoint/2010/main" val="3438052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custDataLst>
              <p:tags r:id="rId1"/>
            </p:custDataLst>
            <p:extLst>
              <p:ext uri="{D42A27DB-BD31-4B8C-83A1-F6EECF244321}">
                <p14:modId xmlns:p14="http://schemas.microsoft.com/office/powerpoint/2010/main" val="155067913"/>
              </p:ext>
            </p:extLst>
          </p:nvPr>
        </p:nvGraphicFramePr>
        <p:xfrm>
          <a:off x="730900" y="1100671"/>
          <a:ext cx="8497769" cy="6245754"/>
        </p:xfrm>
        <a:graphic>
          <a:graphicData uri="http://schemas.openxmlformats.org/drawingml/2006/chart">
            <c:chart xmlns:c="http://schemas.openxmlformats.org/drawingml/2006/chart" xmlns:r="http://schemas.openxmlformats.org/officeDocument/2006/relationships" r:id="rId10"/>
          </a:graphicData>
        </a:graphic>
      </p:graphicFrame>
      <p:sp>
        <p:nvSpPr>
          <p:cNvPr id="2" name="Title 1"/>
          <p:cNvSpPr>
            <a:spLocks noGrp="1"/>
          </p:cNvSpPr>
          <p:nvPr>
            <p:ph type="title"/>
            <p:custDataLst>
              <p:tags r:id="rId2"/>
            </p:custDataLst>
          </p:nvPr>
        </p:nvSpPr>
        <p:spPr>
          <a:xfrm>
            <a:off x="1693333" y="338667"/>
            <a:ext cx="6858000" cy="911794"/>
          </a:xfrm>
        </p:spPr>
        <p:txBody>
          <a:bodyPr>
            <a:noAutofit/>
          </a:bodyPr>
          <a:lstStyle/>
          <a:p>
            <a:pPr lvl="0"/>
            <a:r>
              <a:rPr lang="en-US" sz="6000" b="1" dirty="0">
                <a:latin typeface="Calibri" charset="0"/>
                <a:ea typeface="Calibri" charset="0"/>
                <a:cs typeface="Calibri" charset="0"/>
              </a:rPr>
              <a:t>ACEs in Tennessee</a:t>
            </a:r>
          </a:p>
        </p:txBody>
      </p:sp>
      <p:sp>
        <p:nvSpPr>
          <p:cNvPr id="6" name="Rectangle 5"/>
          <p:cNvSpPr/>
          <p:nvPr>
            <p:custDataLst>
              <p:tags r:id="rId3"/>
            </p:custDataLst>
          </p:nvPr>
        </p:nvSpPr>
        <p:spPr>
          <a:xfrm>
            <a:off x="254001" y="7330349"/>
            <a:ext cx="5545667" cy="271856"/>
          </a:xfrm>
          <a:prstGeom prst="rect">
            <a:avLst/>
          </a:prstGeom>
        </p:spPr>
        <p:txBody>
          <a:bodyPr wrap="square" lIns="101586" tIns="50793" rIns="101586" bIns="50793">
            <a:spAutoFit/>
          </a:bodyPr>
          <a:lstStyle/>
          <a:p>
            <a:r>
              <a:rPr lang="en-US" sz="1100" dirty="0">
                <a:solidFill>
                  <a:prstClr val="black"/>
                </a:solidFill>
                <a:latin typeface="Arial" pitchFamily="34" charset="0"/>
                <a:cs typeface="Arial" pitchFamily="34" charset="0"/>
              </a:rPr>
              <a:t>Source:  Tennessee Behavioral Risk Factor Surveillance System (BRFSS), 2012.</a:t>
            </a:r>
          </a:p>
        </p:txBody>
      </p:sp>
      <p:sp>
        <p:nvSpPr>
          <p:cNvPr id="9" name="TextBox 8"/>
          <p:cNvSpPr txBox="1"/>
          <p:nvPr>
            <p:custDataLst>
              <p:tags r:id="rId4"/>
            </p:custDataLst>
          </p:nvPr>
        </p:nvSpPr>
        <p:spPr>
          <a:xfrm>
            <a:off x="3026833" y="2173486"/>
            <a:ext cx="5651500" cy="441132"/>
          </a:xfrm>
          <a:prstGeom prst="rect">
            <a:avLst/>
          </a:prstGeom>
          <a:noFill/>
        </p:spPr>
        <p:txBody>
          <a:bodyPr wrap="square" lIns="101586" tIns="50793" rIns="101586" bIns="50793" rtlCol="0">
            <a:spAutoFit/>
          </a:bodyPr>
          <a:lstStyle/>
          <a:p>
            <a:pPr algn="ctr"/>
            <a:r>
              <a:rPr lang="en-US" sz="2200" b="1" dirty="0">
                <a:solidFill>
                  <a:prstClr val="black"/>
                </a:solidFill>
                <a:latin typeface="Arial" pitchFamily="34" charset="0"/>
                <a:cs typeface="Arial" pitchFamily="34" charset="0"/>
              </a:rPr>
              <a:t>61% had at least 1 ACE</a:t>
            </a:r>
          </a:p>
        </p:txBody>
      </p:sp>
      <p:sp>
        <p:nvSpPr>
          <p:cNvPr id="10" name="Left Brace 9"/>
          <p:cNvSpPr/>
          <p:nvPr>
            <p:custDataLst>
              <p:tags r:id="rId5"/>
            </p:custDataLst>
          </p:nvPr>
        </p:nvSpPr>
        <p:spPr>
          <a:xfrm rot="5400000">
            <a:off x="6318345" y="3052235"/>
            <a:ext cx="612886" cy="4868332"/>
          </a:xfrm>
          <a:prstGeom prst="leftBrace">
            <a:avLst>
              <a:gd name="adj1" fmla="val 8333"/>
              <a:gd name="adj2" fmla="val 4887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lIns="101586" tIns="50793" rIns="101586" bIns="50793" rtlCol="0" anchor="ctr"/>
          <a:lstStyle/>
          <a:p>
            <a:pPr algn="ctr"/>
            <a:endParaRPr lang="en-US">
              <a:solidFill>
                <a:prstClr val="black"/>
              </a:solidFill>
            </a:endParaRPr>
          </a:p>
        </p:txBody>
      </p:sp>
      <p:sp>
        <p:nvSpPr>
          <p:cNvPr id="11" name="TextBox 10"/>
          <p:cNvSpPr txBox="1"/>
          <p:nvPr>
            <p:custDataLst>
              <p:tags r:id="rId6"/>
            </p:custDataLst>
          </p:nvPr>
        </p:nvSpPr>
        <p:spPr>
          <a:xfrm>
            <a:off x="4677836" y="3966376"/>
            <a:ext cx="3894666" cy="1087463"/>
          </a:xfrm>
          <a:prstGeom prst="rect">
            <a:avLst/>
          </a:prstGeom>
          <a:noFill/>
        </p:spPr>
        <p:txBody>
          <a:bodyPr wrap="square" lIns="101586" tIns="50793" rIns="101586" bIns="50793" rtlCol="0">
            <a:spAutoFit/>
          </a:bodyPr>
          <a:lstStyle/>
          <a:p>
            <a:pPr algn="ctr"/>
            <a:r>
              <a:rPr lang="en-US" b="1" dirty="0" smtClean="0">
                <a:solidFill>
                  <a:prstClr val="black"/>
                </a:solidFill>
                <a:latin typeface="Arial" pitchFamily="34" charset="0"/>
                <a:cs typeface="Arial" pitchFamily="34" charset="0"/>
              </a:rPr>
              <a:t>24% </a:t>
            </a:r>
            <a:r>
              <a:rPr lang="en-US" b="1" dirty="0">
                <a:solidFill>
                  <a:prstClr val="black"/>
                </a:solidFill>
                <a:latin typeface="Arial" pitchFamily="34" charset="0"/>
                <a:cs typeface="Arial" pitchFamily="34" charset="0"/>
              </a:rPr>
              <a:t>had </a:t>
            </a:r>
            <a:r>
              <a:rPr lang="en-US" b="1" u="sng" dirty="0">
                <a:solidFill>
                  <a:prstClr val="black"/>
                </a:solidFill>
                <a:latin typeface="Arial" pitchFamily="34" charset="0"/>
                <a:cs typeface="Arial" pitchFamily="34" charset="0"/>
              </a:rPr>
              <a:t>3 or more </a:t>
            </a:r>
            <a:r>
              <a:rPr lang="en-US" b="1" dirty="0">
                <a:solidFill>
                  <a:prstClr val="black"/>
                </a:solidFill>
                <a:latin typeface="Arial" pitchFamily="34" charset="0"/>
                <a:cs typeface="Arial" pitchFamily="34" charset="0"/>
              </a:rPr>
              <a:t>ACEs (that’s 1 in </a:t>
            </a:r>
            <a:r>
              <a:rPr lang="en-US" b="1" dirty="0" smtClean="0">
                <a:solidFill>
                  <a:prstClr val="black"/>
                </a:solidFill>
                <a:latin typeface="Arial" pitchFamily="34" charset="0"/>
                <a:cs typeface="Arial" pitchFamily="34" charset="0"/>
              </a:rPr>
              <a:t>4)</a:t>
            </a:r>
            <a:endParaRPr lang="en-US" b="1" dirty="0">
              <a:solidFill>
                <a:prstClr val="black"/>
              </a:solidFill>
              <a:latin typeface="Arial" pitchFamily="34" charset="0"/>
              <a:cs typeface="Arial" pitchFamily="34" charset="0"/>
            </a:endParaRPr>
          </a:p>
        </p:txBody>
      </p:sp>
      <p:sp>
        <p:nvSpPr>
          <p:cNvPr id="12" name="Left Brace 11"/>
          <p:cNvSpPr/>
          <p:nvPr>
            <p:custDataLst>
              <p:tags r:id="rId7"/>
            </p:custDataLst>
          </p:nvPr>
        </p:nvSpPr>
        <p:spPr>
          <a:xfrm rot="5400000">
            <a:off x="5351065" y="17066"/>
            <a:ext cx="1003036" cy="6752167"/>
          </a:xfrm>
          <a:prstGeom prst="leftBrac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lIns="101586" tIns="50793" rIns="101586" bIns="50793" rtlCol="0" anchor="ctr"/>
          <a:lstStyle/>
          <a:p>
            <a:pPr algn="ctr"/>
            <a:endParaRPr lang="en-US">
              <a:solidFill>
                <a:prstClr val="black"/>
              </a:solidFill>
            </a:endParaRPr>
          </a:p>
        </p:txBody>
      </p:sp>
    </p:spTree>
    <p:extLst>
      <p:ext uri="{BB962C8B-B14F-4D97-AF65-F5344CB8AC3E}">
        <p14:creationId xmlns:p14="http://schemas.microsoft.com/office/powerpoint/2010/main" val="3644928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animBg="1"/>
      <p:bldP spid="11" grpId="0"/>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p:cNvSpPr>
          <p:nvPr>
            <p:custDataLst>
              <p:tags r:id="rId1"/>
            </p:custDataLst>
          </p:nvPr>
        </p:nvSpPr>
        <p:spPr bwMode="auto">
          <a:xfrm>
            <a:off x="1663700" y="3674647"/>
            <a:ext cx="889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endParaRPr lang="en-US" altLang="en-US" sz="1200" dirty="0">
              <a:latin typeface="Calibri" charset="0"/>
              <a:ea typeface="Calibri" charset="0"/>
              <a:cs typeface="Calibri" charset="0"/>
              <a:sym typeface="Calibri" charset="0"/>
            </a:endParaRPr>
          </a:p>
          <a:p>
            <a:pPr algn="ctr" eaLnBrk="1" hangingPunct="1">
              <a:spcBef>
                <a:spcPct val="0"/>
              </a:spcBef>
              <a:buSzTx/>
              <a:buFontTx/>
              <a:buNone/>
            </a:pPr>
            <a:endParaRPr lang="en-US" altLang="en-US" dirty="0">
              <a:ea typeface="Gill Sans" charset="0"/>
              <a:cs typeface="Gill Sans" charset="0"/>
            </a:endParaRPr>
          </a:p>
        </p:txBody>
      </p:sp>
      <p:sp>
        <p:nvSpPr>
          <p:cNvPr id="63490" name="Rectangle 2"/>
          <p:cNvSpPr>
            <a:spLocks/>
          </p:cNvSpPr>
          <p:nvPr>
            <p:custDataLst>
              <p:tags r:id="rId2"/>
            </p:custDataLst>
          </p:nvPr>
        </p:nvSpPr>
        <p:spPr bwMode="auto">
          <a:xfrm>
            <a:off x="1084263" y="514351"/>
            <a:ext cx="7988300" cy="7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6000" dirty="0">
                <a:solidFill>
                  <a:schemeClr val="bg1"/>
                </a:solidFill>
                <a:latin typeface="Calibri Bold" charset="0"/>
                <a:ea typeface="Calibri Bold" charset="0"/>
                <a:cs typeface="Calibri Bold" charset="0"/>
                <a:sym typeface="Calibri Bold" charset="0"/>
              </a:rPr>
              <a:t>Fostering Resilience</a:t>
            </a:r>
          </a:p>
        </p:txBody>
      </p:sp>
      <p:sp>
        <p:nvSpPr>
          <p:cNvPr id="63491" name="Rectangle 3"/>
          <p:cNvSpPr>
            <a:spLocks/>
          </p:cNvSpPr>
          <p:nvPr>
            <p:custDataLst>
              <p:tags r:id="rId3"/>
            </p:custDataLst>
          </p:nvPr>
        </p:nvSpPr>
        <p:spPr bwMode="auto">
          <a:xfrm>
            <a:off x="4076700" y="3331748"/>
            <a:ext cx="200342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r>
              <a:rPr lang="en-US" altLang="en-US" sz="1200" dirty="0">
                <a:latin typeface="Calibri" charset="0"/>
                <a:ea typeface="Calibri" charset="0"/>
                <a:cs typeface="Calibri" charset="0"/>
                <a:sym typeface="Calibri" charset="0"/>
              </a:rPr>
              <a:t>https://vimeo.com/106322359</a:t>
            </a:r>
          </a:p>
          <a:p>
            <a:pPr algn="ctr" eaLnBrk="1" hangingPunct="1">
              <a:spcBef>
                <a:spcPct val="0"/>
              </a:spcBef>
              <a:buSzTx/>
              <a:buFontTx/>
              <a:buNone/>
            </a:pPr>
            <a:endParaRPr lang="en-US" altLang="en-US" dirty="0">
              <a:ea typeface="Gill Sans" charset="0"/>
              <a:cs typeface="Gill Sans" charset="0"/>
            </a:endParaRPr>
          </a:p>
        </p:txBody>
      </p:sp>
      <p:pic>
        <p:nvPicPr>
          <p:cNvPr id="2" name="MV - Resilience Scale (US)-SD (1).mp4">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7"/>
          <a:stretch>
            <a:fillRect/>
          </a:stretch>
        </p:blipFill>
        <p:spPr>
          <a:xfrm>
            <a:off x="846667" y="1778000"/>
            <a:ext cx="8128000" cy="4572000"/>
          </a:xfrm>
          <a:prstGeom prst="rect">
            <a:avLst/>
          </a:prstGeom>
        </p:spPr>
      </p:pic>
    </p:spTree>
    <p:extLst>
      <p:ext uri="{BB962C8B-B14F-4D97-AF65-F5344CB8AC3E}">
        <p14:creationId xmlns:p14="http://schemas.microsoft.com/office/powerpoint/2010/main" val="2655040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endParaRPr lang="en-US" dirty="0"/>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101482"/>
            <a:ext cx="10160001" cy="7764433"/>
          </a:xfrm>
        </p:spPr>
      </p:pic>
    </p:spTree>
    <p:extLst>
      <p:ext uri="{BB962C8B-B14F-4D97-AF65-F5344CB8AC3E}">
        <p14:creationId xmlns:p14="http://schemas.microsoft.com/office/powerpoint/2010/main" val="702377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5255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698" name="Rectangle 2"/>
          <p:cNvSpPr>
            <a:spLocks/>
          </p:cNvSpPr>
          <p:nvPr>
            <p:custDataLst>
              <p:tags r:id="rId1"/>
            </p:custDataLst>
          </p:nvPr>
        </p:nvSpPr>
        <p:spPr bwMode="auto">
          <a:xfrm>
            <a:off x="-1588" y="1866901"/>
            <a:ext cx="53324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3200">
                <a:solidFill>
                  <a:srgbClr val="000000"/>
                </a:solidFill>
                <a:latin typeface="Gill Sans" charset="0"/>
                <a:ea typeface="Heiti SC Light" charset="0"/>
                <a:cs typeface="Heiti SC Light" charset="0"/>
                <a:sym typeface="Gill Sans" charset="0"/>
              </a:defRPr>
            </a:lvl1pPr>
            <a:lvl2pPr marL="742950" indent="-285750" algn="ctr">
              <a:defRPr sz="3200">
                <a:solidFill>
                  <a:srgbClr val="000000"/>
                </a:solidFill>
                <a:latin typeface="Gill Sans" charset="0"/>
                <a:ea typeface="Heiti SC Light" charset="0"/>
                <a:cs typeface="Heiti SC Light" charset="0"/>
                <a:sym typeface="Gill Sans" charset="0"/>
              </a:defRPr>
            </a:lvl2pPr>
            <a:lvl3pPr marL="1143000" indent="-228600" algn="ctr">
              <a:defRPr sz="3200">
                <a:solidFill>
                  <a:srgbClr val="000000"/>
                </a:solidFill>
                <a:latin typeface="Gill Sans" charset="0"/>
                <a:ea typeface="Heiti SC Light" charset="0"/>
                <a:cs typeface="Heiti SC Light" charset="0"/>
                <a:sym typeface="Gill Sans" charset="0"/>
              </a:defRPr>
            </a:lvl3pPr>
            <a:lvl4pPr marL="1600200" indent="-228600" algn="ctr">
              <a:defRPr sz="3200">
                <a:solidFill>
                  <a:srgbClr val="000000"/>
                </a:solidFill>
                <a:latin typeface="Gill Sans" charset="0"/>
                <a:ea typeface="Heiti SC Light" charset="0"/>
                <a:cs typeface="Heiti SC Light" charset="0"/>
                <a:sym typeface="Gill Sans" charset="0"/>
              </a:defRPr>
            </a:lvl4pPr>
            <a:lvl5pPr marL="2057400" indent="-228600" algn="ctr">
              <a:defRPr sz="32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0"/>
                <a:cs typeface="Heiti SC Light" charset="0"/>
                <a:sym typeface="Gill Sans" charset="0"/>
              </a:defRPr>
            </a:lvl9pPr>
          </a:lstStyle>
          <a:p>
            <a:pPr eaLnBrk="1" hangingPunct="1"/>
            <a:r>
              <a:rPr lang="en-US" altLang="en-US" sz="6300">
                <a:solidFill>
                  <a:srgbClr val="FFFFFF"/>
                </a:solidFill>
                <a:latin typeface="Calibri Bold" charset="0"/>
                <a:ea typeface="Calibri Bold" charset="0"/>
                <a:cs typeface="Calibri Bold" charset="0"/>
                <a:sym typeface="Calibri Bold" charset="0"/>
              </a:rPr>
              <a:t>Collective Ingenuity</a:t>
            </a:r>
          </a:p>
        </p:txBody>
      </p:sp>
    </p:spTree>
    <p:extLst>
      <p:ext uri="{BB962C8B-B14F-4D97-AF65-F5344CB8AC3E}">
        <p14:creationId xmlns:p14="http://schemas.microsoft.com/office/powerpoint/2010/main" val="1674188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p:cNvSpPr>
          <p:nvPr>
            <p:custDataLst>
              <p:tags r:id="rId1"/>
            </p:custDataLst>
          </p:nvPr>
        </p:nvSpPr>
        <p:spPr bwMode="auto">
          <a:xfrm>
            <a:off x="1663700" y="3674647"/>
            <a:ext cx="889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endParaRPr lang="en-US" altLang="en-US" sz="1200" dirty="0">
              <a:latin typeface="Calibri" charset="0"/>
              <a:ea typeface="Calibri" charset="0"/>
              <a:cs typeface="Calibri" charset="0"/>
              <a:sym typeface="Calibri" charset="0"/>
            </a:endParaRPr>
          </a:p>
          <a:p>
            <a:pPr algn="ctr" eaLnBrk="1" hangingPunct="1">
              <a:spcBef>
                <a:spcPct val="0"/>
              </a:spcBef>
              <a:buSzTx/>
              <a:buFontTx/>
              <a:buNone/>
            </a:pPr>
            <a:endParaRPr lang="en-US" altLang="en-US" dirty="0">
              <a:ea typeface="Gill Sans" charset="0"/>
              <a:cs typeface="Gill Sans" charset="0"/>
            </a:endParaRPr>
          </a:p>
        </p:txBody>
      </p:sp>
      <p:sp>
        <p:nvSpPr>
          <p:cNvPr id="66562" name="Rectangle 2"/>
          <p:cNvSpPr>
            <a:spLocks/>
          </p:cNvSpPr>
          <p:nvPr>
            <p:custDataLst>
              <p:tags r:id="rId2"/>
            </p:custDataLst>
          </p:nvPr>
        </p:nvSpPr>
        <p:spPr bwMode="auto">
          <a:xfrm>
            <a:off x="592666" y="24191"/>
            <a:ext cx="9101667" cy="201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dirty="0">
                <a:solidFill>
                  <a:schemeClr val="bg1"/>
                </a:solidFill>
                <a:latin typeface="Calibri Bold" charset="0"/>
                <a:ea typeface="Calibri Bold" charset="0"/>
                <a:cs typeface="Calibri Bold" charset="0"/>
                <a:sym typeface="Calibri Bold" charset="0"/>
              </a:rPr>
              <a:t>The Biology of Adversity Suggests a New Theory of Change to Enhance Both Learning and Health</a:t>
            </a:r>
            <a:br>
              <a:rPr lang="en-US" altLang="en-US" dirty="0">
                <a:solidFill>
                  <a:schemeClr val="bg1"/>
                </a:solidFill>
                <a:latin typeface="Calibri Bold" charset="0"/>
                <a:ea typeface="Calibri Bold" charset="0"/>
                <a:cs typeface="Calibri Bold" charset="0"/>
                <a:sym typeface="Calibri Bold" charset="0"/>
              </a:rPr>
            </a:br>
            <a:endParaRPr lang="en-US" altLang="en-US" dirty="0">
              <a:solidFill>
                <a:schemeClr val="bg1"/>
              </a:solidFill>
              <a:latin typeface="Calibri Bold" charset="0"/>
              <a:ea typeface="Calibri Bold" charset="0"/>
              <a:cs typeface="Calibri Bold" charset="0"/>
              <a:sym typeface="Calibri Bold" charset="0"/>
            </a:endParaRPr>
          </a:p>
        </p:txBody>
      </p:sp>
      <p:sp>
        <p:nvSpPr>
          <p:cNvPr id="66563" name="Rectangle 3"/>
          <p:cNvSpPr>
            <a:spLocks/>
          </p:cNvSpPr>
          <p:nvPr>
            <p:custDataLst>
              <p:tags r:id="rId3"/>
            </p:custDataLst>
          </p:nvPr>
        </p:nvSpPr>
        <p:spPr bwMode="auto">
          <a:xfrm>
            <a:off x="713846" y="3096684"/>
            <a:ext cx="8763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381000" indent="-3810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spcBef>
                <a:spcPts val="1700"/>
              </a:spcBef>
              <a:buClr>
                <a:srgbClr val="CE0008"/>
              </a:buClr>
              <a:buSzPct val="100000"/>
              <a:buFont typeface="Calibri" charset="0"/>
              <a:buChar char="•"/>
            </a:pPr>
            <a:r>
              <a:rPr lang="en-US" altLang="en-US" sz="2400" dirty="0">
                <a:solidFill>
                  <a:srgbClr val="1A1A1A"/>
                </a:solidFill>
                <a:latin typeface="Calibri" charset="0"/>
                <a:ea typeface="Calibri" charset="0"/>
                <a:cs typeface="Calibri" charset="0"/>
                <a:sym typeface="Calibri" charset="0"/>
              </a:rPr>
              <a:t>Reduce the number and severity of adverse experiences for young children</a:t>
            </a:r>
          </a:p>
          <a:p>
            <a:pPr>
              <a:spcBef>
                <a:spcPts val="1700"/>
              </a:spcBef>
              <a:buClr>
                <a:srgbClr val="CE0008"/>
              </a:buClr>
              <a:buSzPct val="100000"/>
              <a:buFont typeface="Calibri" charset="0"/>
              <a:buChar char="•"/>
            </a:pPr>
            <a:r>
              <a:rPr lang="en-US" altLang="en-US" sz="2400" dirty="0">
                <a:solidFill>
                  <a:srgbClr val="1A1A1A"/>
                </a:solidFill>
                <a:latin typeface="Calibri" charset="0"/>
                <a:ea typeface="Calibri" charset="0"/>
                <a:cs typeface="Calibri" charset="0"/>
                <a:sym typeface="Calibri" charset="0"/>
              </a:rPr>
              <a:t>Strengthening relationships that protect young children from the harmful effects of toxic stress</a:t>
            </a:r>
          </a:p>
          <a:p>
            <a:pPr>
              <a:spcBef>
                <a:spcPts val="1700"/>
              </a:spcBef>
              <a:buClr>
                <a:srgbClr val="CE0008"/>
              </a:buClr>
              <a:buSzPct val="100000"/>
              <a:buFont typeface="Calibri" charset="0"/>
              <a:buChar char="•"/>
            </a:pPr>
            <a:r>
              <a:rPr lang="en-US" altLang="en-US" sz="2400" dirty="0">
                <a:solidFill>
                  <a:srgbClr val="1A1A1A"/>
                </a:solidFill>
                <a:latin typeface="Calibri" charset="0"/>
                <a:ea typeface="Calibri" charset="0"/>
                <a:cs typeface="Calibri" charset="0"/>
                <a:sym typeface="Calibri" charset="0"/>
              </a:rPr>
              <a:t>Requires attention to infrastructure of social and health services to both parents and children</a:t>
            </a:r>
          </a:p>
          <a:p>
            <a:pPr>
              <a:spcBef>
                <a:spcPts val="1700"/>
              </a:spcBef>
              <a:buClr>
                <a:srgbClr val="CE0008"/>
              </a:buClr>
              <a:buSzPct val="100000"/>
              <a:buFont typeface="Calibri" charset="0"/>
              <a:buChar char="•"/>
            </a:pPr>
            <a:r>
              <a:rPr lang="en-US" altLang="en-US" sz="2400" dirty="0">
                <a:solidFill>
                  <a:srgbClr val="1A1A1A"/>
                </a:solidFill>
                <a:latin typeface="Calibri" charset="0"/>
                <a:ea typeface="Calibri" charset="0"/>
                <a:cs typeface="Calibri" charset="0"/>
                <a:sym typeface="Calibri" charset="0"/>
              </a:rPr>
              <a:t>Also requires focusing on parents’ needs as much as children</a:t>
            </a:r>
          </a:p>
        </p:txBody>
      </p:sp>
      <p:sp>
        <p:nvSpPr>
          <p:cNvPr id="66564" name="Rectangle 4"/>
          <p:cNvSpPr>
            <a:spLocks/>
          </p:cNvSpPr>
          <p:nvPr>
            <p:custDataLst>
              <p:tags r:id="rId4"/>
            </p:custDataLst>
          </p:nvPr>
        </p:nvSpPr>
        <p:spPr bwMode="auto">
          <a:xfrm>
            <a:off x="423333" y="1693334"/>
            <a:ext cx="9334500" cy="12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6604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marL="0" lvl="2">
              <a:lnSpc>
                <a:spcPct val="110000"/>
              </a:lnSpc>
              <a:spcBef>
                <a:spcPts val="1500"/>
              </a:spcBef>
              <a:buSzTx/>
              <a:buNone/>
            </a:pPr>
            <a:r>
              <a:rPr lang="en-US" altLang="en-US" sz="2400" dirty="0">
                <a:solidFill>
                  <a:srgbClr val="1A1A1A"/>
                </a:solidFill>
                <a:latin typeface="Calibri" charset="0"/>
                <a:ea typeface="Calibri" charset="0"/>
                <a:cs typeface="Calibri" charset="0"/>
                <a:sym typeface="Calibri" charset="0"/>
              </a:rPr>
              <a:t>Because excessive activation of the body’s stress response systems can lead to long-term disruptions in brain architecture, immune status, metabolic regulation, and cardiovascular function … </a:t>
            </a:r>
          </a:p>
        </p:txBody>
      </p:sp>
    </p:spTree>
    <p:extLst>
      <p:ext uri="{BB962C8B-B14F-4D97-AF65-F5344CB8AC3E}">
        <p14:creationId xmlns:p14="http://schemas.microsoft.com/office/powerpoint/2010/main" val="3661832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p:cNvSpPr>
          <p:nvPr>
            <p:custDataLst>
              <p:tags r:id="rId1"/>
            </p:custDataLst>
          </p:nvPr>
        </p:nvSpPr>
        <p:spPr bwMode="auto">
          <a:xfrm>
            <a:off x="1663700" y="3674647"/>
            <a:ext cx="889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endParaRPr lang="en-US" altLang="en-US" sz="1200" dirty="0">
              <a:latin typeface="Calibri" charset="0"/>
              <a:ea typeface="Calibri" charset="0"/>
              <a:cs typeface="Calibri" charset="0"/>
              <a:sym typeface="Calibri" charset="0"/>
            </a:endParaRPr>
          </a:p>
          <a:p>
            <a:pPr algn="ctr" eaLnBrk="1" hangingPunct="1">
              <a:spcBef>
                <a:spcPct val="0"/>
              </a:spcBef>
              <a:buSzTx/>
              <a:buFontTx/>
              <a:buNone/>
            </a:pPr>
            <a:endParaRPr lang="en-US" altLang="en-US" dirty="0">
              <a:ea typeface="Gill Sans" charset="0"/>
              <a:cs typeface="Gill Sans" charset="0"/>
            </a:endParaRPr>
          </a:p>
        </p:txBody>
      </p:sp>
      <p:sp>
        <p:nvSpPr>
          <p:cNvPr id="67586" name="Rectangle 2"/>
          <p:cNvSpPr>
            <a:spLocks/>
          </p:cNvSpPr>
          <p:nvPr>
            <p:custDataLst>
              <p:tags r:id="rId2"/>
            </p:custDataLst>
          </p:nvPr>
        </p:nvSpPr>
        <p:spPr bwMode="auto">
          <a:xfrm>
            <a:off x="696913" y="450852"/>
            <a:ext cx="8763000" cy="7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6000" dirty="0">
                <a:solidFill>
                  <a:schemeClr val="bg1"/>
                </a:solidFill>
                <a:latin typeface="Calibri Bold" charset="0"/>
                <a:ea typeface="Calibri Bold" charset="0"/>
                <a:cs typeface="Calibri Bold" charset="0"/>
                <a:sym typeface="Calibri Bold" charset="0"/>
              </a:rPr>
              <a:t>Moving the Needle</a:t>
            </a:r>
          </a:p>
        </p:txBody>
      </p:sp>
      <p:sp>
        <p:nvSpPr>
          <p:cNvPr id="67587" name="Rectangle 3"/>
          <p:cNvSpPr>
            <a:spLocks/>
          </p:cNvSpPr>
          <p:nvPr>
            <p:custDataLst>
              <p:tags r:id="rId3"/>
            </p:custDataLst>
          </p:nvPr>
        </p:nvSpPr>
        <p:spPr bwMode="auto">
          <a:xfrm>
            <a:off x="665336" y="1671939"/>
            <a:ext cx="93345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6604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marL="0" lvl="2">
              <a:lnSpc>
                <a:spcPct val="110000"/>
              </a:lnSpc>
              <a:spcBef>
                <a:spcPts val="1500"/>
              </a:spcBef>
              <a:buSzTx/>
              <a:buNone/>
            </a:pPr>
            <a:r>
              <a:rPr lang="en-US" altLang="en-US" sz="2400" dirty="0">
                <a:solidFill>
                  <a:srgbClr val="1A1A1A"/>
                </a:solidFill>
                <a:latin typeface="Calibri" charset="0"/>
                <a:ea typeface="Calibri" charset="0"/>
                <a:cs typeface="Calibri" charset="0"/>
                <a:sym typeface="Calibri" charset="0"/>
              </a:rPr>
              <a:t>Focus has to shift from remediation to prevention and not just “prevention,” but </a:t>
            </a:r>
            <a:r>
              <a:rPr lang="en-US" altLang="en-US" sz="2400" dirty="0">
                <a:solidFill>
                  <a:schemeClr val="accent2">
                    <a:lumMod val="75000"/>
                  </a:schemeClr>
                </a:solidFill>
                <a:latin typeface="Calibri" charset="0"/>
                <a:ea typeface="Calibri" charset="0"/>
                <a:cs typeface="Calibri" charset="0"/>
                <a:sym typeface="Calibri" charset="0"/>
              </a:rPr>
              <a:t>primary prevention </a:t>
            </a:r>
          </a:p>
        </p:txBody>
      </p:sp>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1046" t="9956" r="6915" b="9120"/>
          <a:stretch/>
        </p:blipFill>
        <p:spPr bwMode="auto">
          <a:xfrm>
            <a:off x="2201334" y="2709334"/>
            <a:ext cx="6773333" cy="376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custDataLst>
              <p:tags r:id="rId4"/>
            </p:custDataLst>
          </p:nvPr>
        </p:nvSpPr>
        <p:spPr>
          <a:xfrm>
            <a:off x="1439333" y="6519334"/>
            <a:ext cx="7196667" cy="338542"/>
          </a:xfrm>
          <a:prstGeom prst="rect">
            <a:avLst/>
          </a:prstGeom>
          <a:noFill/>
        </p:spPr>
        <p:txBody>
          <a:bodyPr wrap="square" lIns="91428" tIns="45714" rIns="91428" bIns="45714" rtlCol="0">
            <a:spAutoFit/>
          </a:bodyPr>
          <a:lstStyle/>
          <a:p>
            <a:r>
              <a:rPr lang="en-US" sz="1600" dirty="0">
                <a:solidFill>
                  <a:schemeClr val="tx2">
                    <a:lumMod val="50000"/>
                  </a:schemeClr>
                </a:solidFill>
                <a:latin typeface="Calibri Bold" panose="020F0702030404030204" pitchFamily="34" charset="0"/>
              </a:rPr>
              <a:t>Age         0     </a:t>
            </a:r>
            <a:r>
              <a:rPr lang="en-US" sz="1200" dirty="0">
                <a:solidFill>
                  <a:schemeClr val="tx2">
                    <a:lumMod val="50000"/>
                  </a:schemeClr>
                </a:solidFill>
                <a:latin typeface="Calibri Bold" panose="020F0702030404030204" pitchFamily="34" charset="0"/>
              </a:rPr>
              <a:t>I</a:t>
            </a:r>
            <a:r>
              <a:rPr lang="en-US" sz="1600" dirty="0">
                <a:solidFill>
                  <a:schemeClr val="tx2">
                    <a:lumMod val="50000"/>
                  </a:schemeClr>
                </a:solidFill>
                <a:latin typeface="Calibri Bold" panose="020F0702030404030204" pitchFamily="34" charset="0"/>
              </a:rPr>
              <a:t>    3	        </a:t>
            </a:r>
            <a:r>
              <a:rPr lang="en-US" sz="1200" dirty="0">
                <a:solidFill>
                  <a:schemeClr val="tx2">
                    <a:lumMod val="50000"/>
                  </a:schemeClr>
                </a:solidFill>
                <a:latin typeface="Calibri Bold" panose="020F0702030404030204" pitchFamily="34" charset="0"/>
              </a:rPr>
              <a:t>I</a:t>
            </a:r>
            <a:r>
              <a:rPr lang="en-US" sz="1600" dirty="0">
                <a:solidFill>
                  <a:schemeClr val="tx2">
                    <a:lumMod val="50000"/>
                  </a:schemeClr>
                </a:solidFill>
                <a:latin typeface="Calibri Bold" panose="020F0702030404030204" pitchFamily="34" charset="0"/>
              </a:rPr>
              <a:t>	6	  </a:t>
            </a:r>
            <a:r>
              <a:rPr lang="en-US" sz="1200" dirty="0">
                <a:solidFill>
                  <a:schemeClr val="tx2">
                    <a:lumMod val="50000"/>
                  </a:schemeClr>
                </a:solidFill>
                <a:latin typeface="Calibri Bold" panose="020F0702030404030204" pitchFamily="34" charset="0"/>
              </a:rPr>
              <a:t> I</a:t>
            </a:r>
            <a:r>
              <a:rPr lang="en-US" sz="1600" dirty="0">
                <a:solidFill>
                  <a:schemeClr val="tx2">
                    <a:lumMod val="50000"/>
                  </a:schemeClr>
                </a:solidFill>
                <a:latin typeface="Calibri Bold" panose="020F0702030404030204" pitchFamily="34" charset="0"/>
              </a:rPr>
              <a:t>	   12	   </a:t>
            </a:r>
            <a:r>
              <a:rPr lang="en-US" sz="1200" dirty="0">
                <a:solidFill>
                  <a:schemeClr val="tx2">
                    <a:lumMod val="50000"/>
                  </a:schemeClr>
                </a:solidFill>
                <a:latin typeface="Calibri Bold" panose="020F0702030404030204" pitchFamily="34" charset="0"/>
              </a:rPr>
              <a:t>I</a:t>
            </a:r>
            <a:r>
              <a:rPr lang="en-US" sz="1600" dirty="0">
                <a:solidFill>
                  <a:schemeClr val="tx2">
                    <a:lumMod val="50000"/>
                  </a:schemeClr>
                </a:solidFill>
                <a:latin typeface="Calibri Bold" panose="020F0702030404030204" pitchFamily="34" charset="0"/>
              </a:rPr>
              <a:t>          20</a:t>
            </a:r>
          </a:p>
        </p:txBody>
      </p:sp>
    </p:spTree>
    <p:extLst>
      <p:ext uri="{BB962C8B-B14F-4D97-AF65-F5344CB8AC3E}">
        <p14:creationId xmlns:p14="http://schemas.microsoft.com/office/powerpoint/2010/main" val="2779611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6800" y="2425699"/>
            <a:ext cx="1054100" cy="303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945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90900" y="2425699"/>
            <a:ext cx="1054100" cy="303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945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5000" y="2425699"/>
            <a:ext cx="1054100" cy="303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946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9100" y="2425699"/>
            <a:ext cx="1054100" cy="303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461" name="Rectangle 5"/>
          <p:cNvSpPr>
            <a:spLocks/>
          </p:cNvSpPr>
          <p:nvPr>
            <p:custDataLst>
              <p:tags r:id="rId1"/>
            </p:custDataLst>
          </p:nvPr>
        </p:nvSpPr>
        <p:spPr bwMode="auto">
          <a:xfrm>
            <a:off x="825500" y="5511800"/>
            <a:ext cx="8496300" cy="1270000"/>
          </a:xfrm>
          <a:prstGeom prst="rect">
            <a:avLst/>
          </a:prstGeom>
          <a:solidFill>
            <a:schemeClr val="accent1"/>
          </a:solidFill>
          <a:ln w="25400">
            <a:solidFill>
              <a:schemeClr val="tx1">
                <a:alpha val="0"/>
              </a:schemeClr>
            </a:solidFill>
            <a:miter lim="800000"/>
            <a:headEnd/>
            <a:tailEnd/>
          </a:ln>
        </p:spPr>
        <p:txBody>
          <a:bodyPr lIns="0" tIns="0" rIns="0" bIns="0"/>
          <a:lstStyle>
            <a:lvl1pPr algn="ctr">
              <a:defRPr sz="3200">
                <a:solidFill>
                  <a:srgbClr val="000000"/>
                </a:solidFill>
                <a:latin typeface="Gill Sans" charset="0"/>
                <a:ea typeface="Heiti SC Light" charset="-122"/>
                <a:cs typeface="Heiti SC Light" charset="-122"/>
                <a:sym typeface="Gill Sans" charset="0"/>
              </a:defRPr>
            </a:lvl1pPr>
            <a:lvl2pPr marL="742950" indent="-285750" algn="ctr">
              <a:defRPr sz="3200">
                <a:solidFill>
                  <a:srgbClr val="000000"/>
                </a:solidFill>
                <a:latin typeface="Gill Sans" charset="0"/>
                <a:ea typeface="Heiti SC Light" charset="-122"/>
                <a:cs typeface="Heiti SC Light" charset="-122"/>
                <a:sym typeface="Gill Sans" charset="0"/>
              </a:defRPr>
            </a:lvl2pPr>
            <a:lvl3pPr marL="1143000" indent="-228600" algn="ctr">
              <a:defRPr sz="3200">
                <a:solidFill>
                  <a:srgbClr val="000000"/>
                </a:solidFill>
                <a:latin typeface="Gill Sans" charset="0"/>
                <a:ea typeface="Heiti SC Light" charset="-122"/>
                <a:cs typeface="Heiti SC Light" charset="-122"/>
                <a:sym typeface="Gill Sans" charset="0"/>
              </a:defRPr>
            </a:lvl3pPr>
            <a:lvl4pPr marL="1600200" indent="-228600" algn="ctr">
              <a:defRPr sz="3200">
                <a:solidFill>
                  <a:srgbClr val="000000"/>
                </a:solidFill>
                <a:latin typeface="Gill Sans" charset="0"/>
                <a:ea typeface="Heiti SC Light" charset="-122"/>
                <a:cs typeface="Heiti SC Light" charset="-122"/>
                <a:sym typeface="Gill Sans" charset="0"/>
              </a:defRPr>
            </a:lvl4pPr>
            <a:lvl5pPr marL="2057400" indent="-228600" algn="ctr">
              <a:defRPr sz="32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9pPr>
          </a:lstStyle>
          <a:p>
            <a:pPr eaLnBrk="1" hangingPunct="1"/>
            <a:endParaRPr lang="en-US" altLang="en-US" dirty="0"/>
          </a:p>
        </p:txBody>
      </p:sp>
      <p:sp>
        <p:nvSpPr>
          <p:cNvPr id="19462" name="AutoShape 6"/>
          <p:cNvSpPr>
            <a:spLocks/>
          </p:cNvSpPr>
          <p:nvPr>
            <p:custDataLst>
              <p:tags r:id="rId2"/>
            </p:custDataLst>
          </p:nvPr>
        </p:nvSpPr>
        <p:spPr bwMode="auto">
          <a:xfrm>
            <a:off x="749300" y="1003301"/>
            <a:ext cx="8661400" cy="1270000"/>
          </a:xfrm>
          <a:prstGeom prst="triangle">
            <a:avLst>
              <a:gd name="adj" fmla="val 50000"/>
            </a:avLst>
          </a:prstGeom>
          <a:solidFill>
            <a:schemeClr val="accent1"/>
          </a:solidFill>
          <a:ln w="25400">
            <a:solidFill>
              <a:srgbClr val="FFFFFF"/>
            </a:solidFill>
            <a:miter lim="800000"/>
            <a:headEnd/>
            <a:tailEnd/>
          </a:ln>
        </p:spPr>
        <p:txBody>
          <a:bodyPr lIns="0" tIns="0" rIns="0" bIns="0"/>
          <a:lstStyle>
            <a:lvl1pPr algn="ctr">
              <a:defRPr sz="3200">
                <a:solidFill>
                  <a:srgbClr val="000000"/>
                </a:solidFill>
                <a:latin typeface="Gill Sans" charset="0"/>
                <a:ea typeface="Heiti SC Light" charset="-122"/>
                <a:cs typeface="Heiti SC Light" charset="-122"/>
                <a:sym typeface="Gill Sans" charset="0"/>
              </a:defRPr>
            </a:lvl1pPr>
            <a:lvl2pPr marL="742950" indent="-285750" algn="ctr">
              <a:defRPr sz="3200">
                <a:solidFill>
                  <a:srgbClr val="000000"/>
                </a:solidFill>
                <a:latin typeface="Gill Sans" charset="0"/>
                <a:ea typeface="Heiti SC Light" charset="-122"/>
                <a:cs typeface="Heiti SC Light" charset="-122"/>
                <a:sym typeface="Gill Sans" charset="0"/>
              </a:defRPr>
            </a:lvl2pPr>
            <a:lvl3pPr marL="1143000" indent="-228600" algn="ctr">
              <a:defRPr sz="3200">
                <a:solidFill>
                  <a:srgbClr val="000000"/>
                </a:solidFill>
                <a:latin typeface="Gill Sans" charset="0"/>
                <a:ea typeface="Heiti SC Light" charset="-122"/>
                <a:cs typeface="Heiti SC Light" charset="-122"/>
                <a:sym typeface="Gill Sans" charset="0"/>
              </a:defRPr>
            </a:lvl3pPr>
            <a:lvl4pPr marL="1600200" indent="-228600" algn="ctr">
              <a:defRPr sz="3200">
                <a:solidFill>
                  <a:srgbClr val="000000"/>
                </a:solidFill>
                <a:latin typeface="Gill Sans" charset="0"/>
                <a:ea typeface="Heiti SC Light" charset="-122"/>
                <a:cs typeface="Heiti SC Light" charset="-122"/>
                <a:sym typeface="Gill Sans" charset="0"/>
              </a:defRPr>
            </a:lvl4pPr>
            <a:lvl5pPr marL="2057400" indent="-228600" algn="ctr">
              <a:defRPr sz="32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9pPr>
          </a:lstStyle>
          <a:p>
            <a:pPr eaLnBrk="1" hangingPunct="1"/>
            <a:endParaRPr lang="en-US" altLang="en-US" dirty="0"/>
          </a:p>
        </p:txBody>
      </p:sp>
      <p:sp>
        <p:nvSpPr>
          <p:cNvPr id="19463" name="Rectangle 7"/>
          <p:cNvSpPr>
            <a:spLocks/>
          </p:cNvSpPr>
          <p:nvPr>
            <p:custDataLst>
              <p:tags r:id="rId3"/>
            </p:custDataLst>
          </p:nvPr>
        </p:nvSpPr>
        <p:spPr bwMode="auto">
          <a:xfrm>
            <a:off x="565150" y="3409951"/>
            <a:ext cx="2044700" cy="1079501"/>
          </a:xfrm>
          <a:prstGeom prst="rect">
            <a:avLst/>
          </a:prstGeom>
          <a:solidFill>
            <a:srgbClr val="1A346D"/>
          </a:solidFill>
          <a:ln w="25400">
            <a:solidFill>
              <a:schemeClr val="tx1">
                <a:alpha val="0"/>
              </a:schemeClr>
            </a:solidFill>
            <a:miter lim="800000"/>
            <a:headEnd/>
            <a:tailEnd/>
          </a:ln>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2700" dirty="0">
                <a:solidFill>
                  <a:srgbClr val="FFFFFF"/>
                </a:solidFill>
                <a:latin typeface="Calibri" charset="0"/>
                <a:ea typeface="Calibri" charset="0"/>
                <a:cs typeface="Calibri" charset="0"/>
                <a:sym typeface="Calibri" charset="0"/>
              </a:rPr>
              <a:t>Educational Achievement</a:t>
            </a:r>
          </a:p>
        </p:txBody>
      </p:sp>
      <p:sp>
        <p:nvSpPr>
          <p:cNvPr id="19464" name="Rectangle 8"/>
          <p:cNvSpPr>
            <a:spLocks/>
          </p:cNvSpPr>
          <p:nvPr>
            <p:custDataLst>
              <p:tags r:id="rId4"/>
            </p:custDataLst>
          </p:nvPr>
        </p:nvSpPr>
        <p:spPr bwMode="auto">
          <a:xfrm>
            <a:off x="2876550" y="3409951"/>
            <a:ext cx="2044700" cy="1079501"/>
          </a:xfrm>
          <a:prstGeom prst="rect">
            <a:avLst/>
          </a:prstGeom>
          <a:solidFill>
            <a:srgbClr val="1A346D"/>
          </a:solidFill>
          <a:ln w="25400">
            <a:solidFill>
              <a:schemeClr val="tx1">
                <a:alpha val="0"/>
              </a:schemeClr>
            </a:solidFill>
            <a:miter lim="800000"/>
            <a:headEnd/>
            <a:tailEnd/>
          </a:ln>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2700" dirty="0">
                <a:solidFill>
                  <a:srgbClr val="FFFFFF"/>
                </a:solidFill>
                <a:latin typeface="Calibri" charset="0"/>
                <a:ea typeface="Calibri" charset="0"/>
                <a:cs typeface="Calibri" charset="0"/>
                <a:sym typeface="Calibri" charset="0"/>
              </a:rPr>
              <a:t>Economic Productivity</a:t>
            </a:r>
          </a:p>
        </p:txBody>
      </p:sp>
      <p:sp>
        <p:nvSpPr>
          <p:cNvPr id="19465" name="Rectangle 9"/>
          <p:cNvSpPr>
            <a:spLocks/>
          </p:cNvSpPr>
          <p:nvPr>
            <p:custDataLst>
              <p:tags r:id="rId5"/>
            </p:custDataLst>
          </p:nvPr>
        </p:nvSpPr>
        <p:spPr bwMode="auto">
          <a:xfrm>
            <a:off x="5213350" y="3409951"/>
            <a:ext cx="2044700" cy="1079501"/>
          </a:xfrm>
          <a:prstGeom prst="rect">
            <a:avLst/>
          </a:prstGeom>
          <a:solidFill>
            <a:srgbClr val="1A346D"/>
          </a:solidFill>
          <a:ln w="25400">
            <a:solidFill>
              <a:schemeClr val="tx1">
                <a:alpha val="0"/>
              </a:schemeClr>
            </a:solidFill>
            <a:miter lim="800000"/>
            <a:headEnd/>
            <a:tailEnd/>
          </a:ln>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2700" dirty="0">
                <a:solidFill>
                  <a:srgbClr val="FFFFFF"/>
                </a:solidFill>
                <a:latin typeface="Calibri" charset="0"/>
                <a:ea typeface="Calibri" charset="0"/>
                <a:cs typeface="Calibri" charset="0"/>
                <a:sym typeface="Calibri" charset="0"/>
              </a:rPr>
              <a:t>Responsible Citizenship</a:t>
            </a:r>
          </a:p>
        </p:txBody>
      </p:sp>
      <p:sp>
        <p:nvSpPr>
          <p:cNvPr id="19466" name="Rectangle 10"/>
          <p:cNvSpPr>
            <a:spLocks/>
          </p:cNvSpPr>
          <p:nvPr>
            <p:custDataLst>
              <p:tags r:id="rId6"/>
            </p:custDataLst>
          </p:nvPr>
        </p:nvSpPr>
        <p:spPr bwMode="auto">
          <a:xfrm>
            <a:off x="7524750" y="3409951"/>
            <a:ext cx="2044700" cy="1079501"/>
          </a:xfrm>
          <a:prstGeom prst="rect">
            <a:avLst/>
          </a:prstGeom>
          <a:solidFill>
            <a:srgbClr val="1A346D"/>
          </a:solidFill>
          <a:ln w="25400">
            <a:solidFill>
              <a:schemeClr val="tx1">
                <a:alpha val="0"/>
              </a:schemeClr>
            </a:solidFill>
            <a:miter lim="800000"/>
            <a:headEnd/>
            <a:tailEnd/>
          </a:ln>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2700" dirty="0">
                <a:solidFill>
                  <a:srgbClr val="FFFFFF"/>
                </a:solidFill>
                <a:latin typeface="Calibri" charset="0"/>
                <a:ea typeface="Calibri" charset="0"/>
                <a:cs typeface="Calibri" charset="0"/>
                <a:sym typeface="Calibri" charset="0"/>
              </a:rPr>
              <a:t>Lifelong Health</a:t>
            </a:r>
          </a:p>
        </p:txBody>
      </p:sp>
      <p:sp>
        <p:nvSpPr>
          <p:cNvPr id="19467" name="Rectangle 11"/>
          <p:cNvSpPr>
            <a:spLocks/>
          </p:cNvSpPr>
          <p:nvPr>
            <p:custDataLst>
              <p:tags r:id="rId7"/>
            </p:custDataLst>
          </p:nvPr>
        </p:nvSpPr>
        <p:spPr bwMode="auto">
          <a:xfrm>
            <a:off x="2015867" y="5810936"/>
            <a:ext cx="61203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4200" dirty="0">
                <a:solidFill>
                  <a:srgbClr val="1A1A1A"/>
                </a:solidFill>
                <a:latin typeface="Calibri Bold" charset="0"/>
                <a:ea typeface="Calibri Bold" charset="0"/>
                <a:cs typeface="Calibri Bold" charset="0"/>
                <a:sym typeface="Calibri Bold" charset="0"/>
              </a:rPr>
              <a:t>Healthy Child Development</a:t>
            </a:r>
          </a:p>
        </p:txBody>
      </p:sp>
      <p:sp>
        <p:nvSpPr>
          <p:cNvPr id="19468" name="Rectangle 12"/>
          <p:cNvSpPr>
            <a:spLocks/>
          </p:cNvSpPr>
          <p:nvPr>
            <p:custDataLst>
              <p:tags r:id="rId8"/>
            </p:custDataLst>
          </p:nvPr>
        </p:nvSpPr>
        <p:spPr bwMode="auto">
          <a:xfrm>
            <a:off x="2304247" y="1819246"/>
            <a:ext cx="55435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2600" dirty="0">
                <a:solidFill>
                  <a:srgbClr val="1A1A1A"/>
                </a:solidFill>
                <a:latin typeface="Calibri Bold" charset="0"/>
                <a:ea typeface="Calibri Bold" charset="0"/>
                <a:cs typeface="Calibri Bold" charset="0"/>
                <a:sym typeface="Calibri Bold" charset="0"/>
              </a:rPr>
              <a:t>Successful Parenting of Next Generation</a:t>
            </a:r>
          </a:p>
        </p:txBody>
      </p:sp>
      <p:sp>
        <p:nvSpPr>
          <p:cNvPr id="19469" name="Rectangle 13"/>
          <p:cNvSpPr>
            <a:spLocks/>
          </p:cNvSpPr>
          <p:nvPr>
            <p:custDataLst>
              <p:tags r:id="rId9"/>
            </p:custDataLst>
          </p:nvPr>
        </p:nvSpPr>
        <p:spPr bwMode="auto">
          <a:xfrm rot="909729">
            <a:off x="5930411" y="1158846"/>
            <a:ext cx="24060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2600" dirty="0">
                <a:solidFill>
                  <a:srgbClr val="11823D"/>
                </a:solidFill>
                <a:latin typeface="Calibri Bold" charset="0"/>
                <a:ea typeface="Calibri Bold" charset="0"/>
                <a:cs typeface="Calibri Bold" charset="0"/>
                <a:sym typeface="Calibri Bold" charset="0"/>
              </a:rPr>
              <a:t>Healthy Economy</a:t>
            </a:r>
          </a:p>
        </p:txBody>
      </p:sp>
      <p:sp>
        <p:nvSpPr>
          <p:cNvPr id="19470" name="Rectangle 14"/>
          <p:cNvSpPr>
            <a:spLocks/>
          </p:cNvSpPr>
          <p:nvPr>
            <p:custDataLst>
              <p:tags r:id="rId10"/>
            </p:custDataLst>
          </p:nvPr>
        </p:nvSpPr>
        <p:spPr bwMode="auto">
          <a:xfrm rot="20601672">
            <a:off x="1406809" y="1209646"/>
            <a:ext cx="28172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2600" dirty="0">
                <a:solidFill>
                  <a:srgbClr val="11823D"/>
                </a:solidFill>
                <a:latin typeface="Calibri Bold" charset="0"/>
                <a:ea typeface="Calibri Bold" charset="0"/>
                <a:cs typeface="Calibri Bold" charset="0"/>
                <a:sym typeface="Calibri Bold" charset="0"/>
              </a:rPr>
              <a:t>Strong Communities</a:t>
            </a:r>
          </a:p>
        </p:txBody>
      </p:sp>
    </p:spTree>
    <p:extLst>
      <p:ext uri="{BB962C8B-B14F-4D97-AF65-F5344CB8AC3E}">
        <p14:creationId xmlns:p14="http://schemas.microsoft.com/office/powerpoint/2010/main" val="220383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p:cNvPicPr>
            <a:picLocks noChangeAspect="1"/>
          </p:cNvPicPr>
          <p:nvPr/>
        </p:nvPicPr>
        <p:blipFill rotWithShape="1">
          <a:blip r:embed="rId3">
            <a:extLst>
              <a:ext uri="{28A0092B-C50C-407E-A947-70E740481C1C}">
                <a14:useLocalDpi xmlns:a14="http://schemas.microsoft.com/office/drawing/2010/main" val="0"/>
              </a:ext>
            </a:extLst>
          </a:blip>
          <a:srcRect l="3679" t="1772" r="4368"/>
          <a:stretch/>
        </p:blipFill>
        <p:spPr>
          <a:xfrm>
            <a:off x="0" y="685379"/>
            <a:ext cx="10160000" cy="5758176"/>
          </a:xfrm>
          <a:prstGeom prst="rect">
            <a:avLst/>
          </a:prstGeom>
        </p:spPr>
      </p:pic>
    </p:spTree>
    <p:extLst>
      <p:ext uri="{BB962C8B-B14F-4D97-AF65-F5344CB8AC3E}">
        <p14:creationId xmlns:p14="http://schemas.microsoft.com/office/powerpoint/2010/main" val="2232103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89896" y="338667"/>
            <a:ext cx="9982200" cy="952501"/>
          </a:xfrm>
        </p:spPr>
        <p:txBody>
          <a:bodyPr>
            <a:noAutofit/>
          </a:bodyPr>
          <a:lstStyle/>
          <a:p>
            <a:r>
              <a:rPr lang="en-US" sz="2700" b="1" dirty="0">
                <a:latin typeface="Calibri" charset="0"/>
                <a:ea typeface="Calibri" charset="0"/>
                <a:cs typeface="Calibri" charset="0"/>
              </a:rPr>
              <a:t>Prevention, Mitigation, and Treatment of </a:t>
            </a:r>
            <a:br>
              <a:rPr lang="en-US" sz="2700" b="1" dirty="0">
                <a:latin typeface="Calibri" charset="0"/>
                <a:ea typeface="Calibri" charset="0"/>
                <a:cs typeface="Calibri" charset="0"/>
              </a:rPr>
            </a:br>
            <a:r>
              <a:rPr lang="en-US" sz="2700" b="1" dirty="0">
                <a:latin typeface="Calibri" charset="0"/>
                <a:ea typeface="Calibri" charset="0"/>
                <a:cs typeface="Calibri" charset="0"/>
              </a:rPr>
              <a:t>Adverse Childhood Experiences</a:t>
            </a:r>
            <a:br>
              <a:rPr lang="en-US" sz="2700" b="1" dirty="0">
                <a:latin typeface="Calibri" charset="0"/>
                <a:ea typeface="Calibri" charset="0"/>
                <a:cs typeface="Calibri" charset="0"/>
              </a:rPr>
            </a:br>
            <a:r>
              <a:rPr lang="en-US" sz="2700" b="1" dirty="0">
                <a:latin typeface="Calibri" charset="0"/>
                <a:ea typeface="Calibri" charset="0"/>
                <a:cs typeface="Calibri" charset="0"/>
              </a:rPr>
              <a:t>Anticipated Multi-Sector, Multi-Level, Public and Private Impacts</a:t>
            </a:r>
          </a:p>
        </p:txBody>
      </p:sp>
      <p:graphicFrame>
        <p:nvGraphicFramePr>
          <p:cNvPr id="8" name="Diagram 7"/>
          <p:cNvGraphicFramePr/>
          <p:nvPr>
            <p:custDataLst>
              <p:tags r:id="rId2"/>
            </p:custDataLst>
            <p:extLst>
              <p:ext uri="{D42A27DB-BD31-4B8C-83A1-F6EECF244321}">
                <p14:modId xmlns:p14="http://schemas.microsoft.com/office/powerpoint/2010/main" val="2086889758"/>
              </p:ext>
            </p:extLst>
          </p:nvPr>
        </p:nvGraphicFramePr>
        <p:xfrm>
          <a:off x="1955800" y="1581097"/>
          <a:ext cx="6400800" cy="606155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1" name="Group 10"/>
          <p:cNvGrpSpPr/>
          <p:nvPr>
            <p:custDataLst>
              <p:tags r:id="rId3"/>
            </p:custDataLst>
          </p:nvPr>
        </p:nvGrpSpPr>
        <p:grpSpPr>
          <a:xfrm>
            <a:off x="2817014" y="2333371"/>
            <a:ext cx="4525963" cy="4525963"/>
            <a:chOff x="2817012" y="2333368"/>
            <a:chExt cx="4525963" cy="4525963"/>
          </a:xfrm>
        </p:grpSpPr>
        <p:sp>
          <p:nvSpPr>
            <p:cNvPr id="12" name="Freeform 11"/>
            <p:cNvSpPr/>
            <p:nvPr>
              <p:custDataLst>
                <p:tags r:id="rId4"/>
              </p:custDataLst>
            </p:nvPr>
          </p:nvSpPr>
          <p:spPr>
            <a:xfrm>
              <a:off x="2817012" y="2333368"/>
              <a:ext cx="4525963" cy="4525963"/>
            </a:xfrm>
            <a:custGeom>
              <a:avLst/>
              <a:gdLst>
                <a:gd name="connsiteX0" fmla="*/ 0 w 4525963"/>
                <a:gd name="connsiteY0" fmla="*/ 2262982 h 4525963"/>
                <a:gd name="connsiteX1" fmla="*/ 2262982 w 4525963"/>
                <a:gd name="connsiteY1" fmla="*/ 0 h 4525963"/>
                <a:gd name="connsiteX2" fmla="*/ 4525964 w 4525963"/>
                <a:gd name="connsiteY2" fmla="*/ 2262982 h 4525963"/>
                <a:gd name="connsiteX3" fmla="*/ 2262982 w 4525963"/>
                <a:gd name="connsiteY3" fmla="*/ 4525964 h 4525963"/>
                <a:gd name="connsiteX4" fmla="*/ 0 w 4525963"/>
                <a:gd name="connsiteY4" fmla="*/ 2262982 h 4525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5963" h="4525963">
                  <a:moveTo>
                    <a:pt x="0" y="2262982"/>
                  </a:moveTo>
                  <a:cubicBezTo>
                    <a:pt x="0" y="1013172"/>
                    <a:pt x="1013172" y="0"/>
                    <a:pt x="2262982" y="0"/>
                  </a:cubicBezTo>
                  <a:cubicBezTo>
                    <a:pt x="3512792" y="0"/>
                    <a:pt x="4525964" y="1013172"/>
                    <a:pt x="4525964" y="2262982"/>
                  </a:cubicBezTo>
                  <a:cubicBezTo>
                    <a:pt x="4525964" y="3512792"/>
                    <a:pt x="3512792" y="4525964"/>
                    <a:pt x="2262982" y="4525964"/>
                  </a:cubicBezTo>
                  <a:cubicBezTo>
                    <a:pt x="1013172" y="4525964"/>
                    <a:pt x="0" y="3512792"/>
                    <a:pt x="0" y="2262982"/>
                  </a:cubicBezTo>
                  <a:close/>
                </a:path>
              </a:pathLst>
            </a:custGeom>
            <a:solidFill>
              <a:srgbClr val="1A346D"/>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36932" tIns="332978" rIns="1736932" bIns="3727451" numCol="1" spcCol="1270" anchor="ctr" anchorCtr="0">
              <a:noAutofit/>
            </a:bodyPr>
            <a:lstStyle/>
            <a:p>
              <a:pPr algn="ctr" defTabSz="666660">
                <a:lnSpc>
                  <a:spcPct val="90000"/>
                </a:lnSpc>
                <a:spcAft>
                  <a:spcPct val="35000"/>
                </a:spcAft>
              </a:pPr>
              <a:r>
                <a:rPr lang="en-US" sz="1600" dirty="0"/>
                <a:t>Professional Practice</a:t>
              </a:r>
            </a:p>
          </p:txBody>
        </p:sp>
        <p:sp>
          <p:nvSpPr>
            <p:cNvPr id="13" name="Freeform 12"/>
            <p:cNvSpPr/>
            <p:nvPr>
              <p:custDataLst>
                <p:tags r:id="rId5"/>
              </p:custDataLst>
            </p:nvPr>
          </p:nvSpPr>
          <p:spPr>
            <a:xfrm>
              <a:off x="3269617" y="3238560"/>
              <a:ext cx="3620770" cy="3620770"/>
            </a:xfrm>
            <a:custGeom>
              <a:avLst/>
              <a:gdLst>
                <a:gd name="connsiteX0" fmla="*/ 0 w 3620770"/>
                <a:gd name="connsiteY0" fmla="*/ 1810385 h 3620770"/>
                <a:gd name="connsiteX1" fmla="*/ 1810385 w 3620770"/>
                <a:gd name="connsiteY1" fmla="*/ 0 h 3620770"/>
                <a:gd name="connsiteX2" fmla="*/ 3620770 w 3620770"/>
                <a:gd name="connsiteY2" fmla="*/ 1810385 h 3620770"/>
                <a:gd name="connsiteX3" fmla="*/ 1810385 w 3620770"/>
                <a:gd name="connsiteY3" fmla="*/ 3620770 h 3620770"/>
                <a:gd name="connsiteX4" fmla="*/ 0 w 3620770"/>
                <a:gd name="connsiteY4" fmla="*/ 1810385 h 3620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0770" h="3620770">
                  <a:moveTo>
                    <a:pt x="0" y="1810385"/>
                  </a:moveTo>
                  <a:cubicBezTo>
                    <a:pt x="0" y="810537"/>
                    <a:pt x="810537" y="0"/>
                    <a:pt x="1810385" y="0"/>
                  </a:cubicBezTo>
                  <a:cubicBezTo>
                    <a:pt x="2810233" y="0"/>
                    <a:pt x="3620770" y="810537"/>
                    <a:pt x="3620770" y="1810385"/>
                  </a:cubicBezTo>
                  <a:cubicBezTo>
                    <a:pt x="3620770" y="2810233"/>
                    <a:pt x="2810233" y="3620770"/>
                    <a:pt x="1810385" y="3620770"/>
                  </a:cubicBezTo>
                  <a:cubicBezTo>
                    <a:pt x="810537" y="3620770"/>
                    <a:pt x="0" y="2810233"/>
                    <a:pt x="0" y="1810385"/>
                  </a:cubicBezTo>
                  <a:close/>
                </a:path>
              </a:pathLst>
            </a:custGeom>
            <a:solidFill>
              <a:srgbClr val="CE0008"/>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284336" tIns="323926" rIns="1284335" bIns="2858466" numCol="1" spcCol="1270" anchor="ctr" anchorCtr="0">
              <a:noAutofit/>
            </a:bodyPr>
            <a:lstStyle/>
            <a:p>
              <a:pPr algn="ctr" defTabSz="666660">
                <a:lnSpc>
                  <a:spcPct val="90000"/>
                </a:lnSpc>
                <a:spcAft>
                  <a:spcPct val="35000"/>
                </a:spcAft>
              </a:pPr>
              <a:r>
                <a:rPr lang="en-US" sz="1600" dirty="0"/>
                <a:t>Programs and Services</a:t>
              </a:r>
            </a:p>
          </p:txBody>
        </p:sp>
        <p:sp>
          <p:nvSpPr>
            <p:cNvPr id="14" name="Freeform 13"/>
            <p:cNvSpPr/>
            <p:nvPr>
              <p:custDataLst>
                <p:tags r:id="rId6"/>
              </p:custDataLst>
            </p:nvPr>
          </p:nvSpPr>
          <p:spPr>
            <a:xfrm>
              <a:off x="3722205" y="4114805"/>
              <a:ext cx="2715577" cy="2715577"/>
            </a:xfrm>
            <a:custGeom>
              <a:avLst/>
              <a:gdLst>
                <a:gd name="connsiteX0" fmla="*/ 0 w 2715577"/>
                <a:gd name="connsiteY0" fmla="*/ 1357789 h 2715577"/>
                <a:gd name="connsiteX1" fmla="*/ 1357789 w 2715577"/>
                <a:gd name="connsiteY1" fmla="*/ 0 h 2715577"/>
                <a:gd name="connsiteX2" fmla="*/ 2715578 w 2715577"/>
                <a:gd name="connsiteY2" fmla="*/ 1357789 h 2715577"/>
                <a:gd name="connsiteX3" fmla="*/ 1357789 w 2715577"/>
                <a:gd name="connsiteY3" fmla="*/ 2715578 h 2715577"/>
                <a:gd name="connsiteX4" fmla="*/ 0 w 2715577"/>
                <a:gd name="connsiteY4" fmla="*/ 1357789 h 2715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5577" h="2715577">
                  <a:moveTo>
                    <a:pt x="0" y="1357789"/>
                  </a:moveTo>
                  <a:cubicBezTo>
                    <a:pt x="0" y="607903"/>
                    <a:pt x="607903" y="0"/>
                    <a:pt x="1357789" y="0"/>
                  </a:cubicBezTo>
                  <a:cubicBezTo>
                    <a:pt x="2107675" y="0"/>
                    <a:pt x="2715578" y="607903"/>
                    <a:pt x="2715578" y="1357789"/>
                  </a:cubicBezTo>
                  <a:cubicBezTo>
                    <a:pt x="2715578" y="2107675"/>
                    <a:pt x="2107675" y="2715578"/>
                    <a:pt x="1357789" y="2715578"/>
                  </a:cubicBezTo>
                  <a:cubicBezTo>
                    <a:pt x="607903" y="2715578"/>
                    <a:pt x="0" y="2107675"/>
                    <a:pt x="0" y="1357789"/>
                  </a:cubicBezTo>
                  <a:close/>
                </a:path>
              </a:pathLst>
            </a:custGeom>
            <a:solidFill>
              <a:srgbClr val="FFC00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831739" tIns="310348" rIns="831739" bIns="2007584" numCol="1" spcCol="1270" anchor="ctr" anchorCtr="0">
              <a:noAutofit/>
            </a:bodyPr>
            <a:lstStyle/>
            <a:p>
              <a:pPr algn="ctr" defTabSz="666660">
                <a:lnSpc>
                  <a:spcPct val="90000"/>
                </a:lnSpc>
                <a:spcAft>
                  <a:spcPct val="35000"/>
                </a:spcAft>
              </a:pPr>
              <a:r>
                <a:rPr lang="en-US" sz="1600" dirty="0"/>
                <a:t>Policies and Funding</a:t>
              </a:r>
            </a:p>
          </p:txBody>
        </p:sp>
        <p:sp>
          <p:nvSpPr>
            <p:cNvPr id="15" name="Freeform 14"/>
            <p:cNvSpPr/>
            <p:nvPr>
              <p:custDataLst>
                <p:tags r:id="rId7"/>
              </p:custDataLst>
            </p:nvPr>
          </p:nvSpPr>
          <p:spPr>
            <a:xfrm>
              <a:off x="4174810" y="5029194"/>
              <a:ext cx="1810385" cy="1810385"/>
            </a:xfrm>
            <a:custGeom>
              <a:avLst/>
              <a:gdLst>
                <a:gd name="connsiteX0" fmla="*/ 0 w 1810385"/>
                <a:gd name="connsiteY0" fmla="*/ 905193 h 1810385"/>
                <a:gd name="connsiteX1" fmla="*/ 905193 w 1810385"/>
                <a:gd name="connsiteY1" fmla="*/ 0 h 1810385"/>
                <a:gd name="connsiteX2" fmla="*/ 1810386 w 1810385"/>
                <a:gd name="connsiteY2" fmla="*/ 905193 h 1810385"/>
                <a:gd name="connsiteX3" fmla="*/ 905193 w 1810385"/>
                <a:gd name="connsiteY3" fmla="*/ 1810386 h 1810385"/>
                <a:gd name="connsiteX4" fmla="*/ 0 w 1810385"/>
                <a:gd name="connsiteY4" fmla="*/ 905193 h 181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385" h="1810385">
                  <a:moveTo>
                    <a:pt x="0" y="905193"/>
                  </a:moveTo>
                  <a:cubicBezTo>
                    <a:pt x="0" y="405269"/>
                    <a:pt x="405269" y="0"/>
                    <a:pt x="905193" y="0"/>
                  </a:cubicBezTo>
                  <a:cubicBezTo>
                    <a:pt x="1405117" y="0"/>
                    <a:pt x="1810386" y="405269"/>
                    <a:pt x="1810386" y="905193"/>
                  </a:cubicBezTo>
                  <a:cubicBezTo>
                    <a:pt x="1810386" y="1405117"/>
                    <a:pt x="1405117" y="1810386"/>
                    <a:pt x="905193" y="1810386"/>
                  </a:cubicBezTo>
                  <a:cubicBezTo>
                    <a:pt x="405269" y="1810386"/>
                    <a:pt x="0" y="1405117"/>
                    <a:pt x="0" y="905193"/>
                  </a:cubicBezTo>
                  <a:close/>
                </a:path>
              </a:pathLst>
            </a:custGeom>
            <a:solidFill>
              <a:srgbClr val="1BB522"/>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371805" tIns="559276" rIns="371805" bIns="559277" numCol="1" spcCol="1270" anchor="ctr" anchorCtr="0">
              <a:noAutofit/>
            </a:bodyPr>
            <a:lstStyle/>
            <a:p>
              <a:pPr algn="ctr" defTabSz="666660">
                <a:lnSpc>
                  <a:spcPct val="90000"/>
                </a:lnSpc>
                <a:spcAft>
                  <a:spcPct val="35000"/>
                </a:spcAft>
              </a:pPr>
              <a:r>
                <a:rPr lang="en-US" sz="1600" dirty="0"/>
                <a:t>Philosophy and Approach</a:t>
              </a:r>
            </a:p>
          </p:txBody>
        </p:sp>
      </p:grpSp>
    </p:spTree>
    <p:extLst>
      <p:ext uri="{BB962C8B-B14F-4D97-AF65-F5344CB8AC3E}">
        <p14:creationId xmlns:p14="http://schemas.microsoft.com/office/powerpoint/2010/main" val="911316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p:cNvSpPr>
          <p:nvPr>
            <p:custDataLst>
              <p:tags r:id="rId1"/>
            </p:custDataLst>
          </p:nvPr>
        </p:nvSpPr>
        <p:spPr bwMode="auto">
          <a:xfrm>
            <a:off x="1663700" y="3674647"/>
            <a:ext cx="889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endParaRPr lang="en-US" altLang="en-US" sz="1200" dirty="0">
              <a:latin typeface="Calibri" charset="0"/>
              <a:ea typeface="Calibri" charset="0"/>
              <a:cs typeface="Calibri" charset="0"/>
              <a:sym typeface="Calibri" charset="0"/>
            </a:endParaRPr>
          </a:p>
          <a:p>
            <a:pPr algn="ctr" eaLnBrk="1" hangingPunct="1">
              <a:spcBef>
                <a:spcPct val="0"/>
              </a:spcBef>
              <a:buSzTx/>
              <a:buFontTx/>
              <a:buNone/>
            </a:pPr>
            <a:endParaRPr lang="en-US" altLang="en-US" dirty="0">
              <a:ea typeface="Gill Sans" charset="0"/>
              <a:cs typeface="Gill Sans" charset="0"/>
            </a:endParaRPr>
          </a:p>
        </p:txBody>
      </p:sp>
      <p:sp>
        <p:nvSpPr>
          <p:cNvPr id="71682" name="Rectangle 2"/>
          <p:cNvSpPr>
            <a:spLocks/>
          </p:cNvSpPr>
          <p:nvPr>
            <p:custDataLst>
              <p:tags r:id="rId2"/>
            </p:custDataLst>
          </p:nvPr>
        </p:nvSpPr>
        <p:spPr bwMode="auto">
          <a:xfrm>
            <a:off x="423333" y="169333"/>
            <a:ext cx="933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4200" dirty="0">
                <a:solidFill>
                  <a:schemeClr val="bg1"/>
                </a:solidFill>
                <a:latin typeface="Calibri Bold" charset="0"/>
                <a:ea typeface="Calibri Bold" charset="0"/>
                <a:cs typeface="Calibri Bold" charset="0"/>
                <a:sym typeface="Calibri Bold" charset="0"/>
              </a:rPr>
              <a:t>The New Norm: Shifting the Conversation…</a:t>
            </a:r>
          </a:p>
        </p:txBody>
      </p:sp>
      <p:sp>
        <p:nvSpPr>
          <p:cNvPr id="71683" name="Rectangle 3"/>
          <p:cNvSpPr>
            <a:spLocks/>
          </p:cNvSpPr>
          <p:nvPr>
            <p:custDataLst>
              <p:tags r:id="rId3"/>
            </p:custDataLst>
          </p:nvPr>
        </p:nvSpPr>
        <p:spPr bwMode="auto">
          <a:xfrm>
            <a:off x="411163" y="2514600"/>
            <a:ext cx="93345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4200" dirty="0">
                <a:solidFill>
                  <a:srgbClr val="1A346D"/>
                </a:solidFill>
                <a:latin typeface="Calibri Bold" charset="0"/>
                <a:ea typeface="Calibri Bold" charset="0"/>
                <a:cs typeface="Calibri Bold" charset="0"/>
                <a:sym typeface="Calibri Bold" charset="0"/>
              </a:rPr>
              <a:t>What is wrong with you?</a:t>
            </a:r>
          </a:p>
          <a:p>
            <a:pPr algn="ctr" eaLnBrk="1" hangingPunct="1">
              <a:spcBef>
                <a:spcPct val="0"/>
              </a:spcBef>
              <a:buSzTx/>
              <a:buFontTx/>
              <a:buNone/>
            </a:pPr>
            <a:endParaRPr lang="en-US" altLang="en-US" sz="4200" dirty="0">
              <a:solidFill>
                <a:srgbClr val="1A346D"/>
              </a:solidFill>
              <a:latin typeface="Calibri Bold" charset="0"/>
              <a:ea typeface="Calibri Bold" charset="0"/>
              <a:cs typeface="Calibri Bold" charset="0"/>
              <a:sym typeface="Calibri Bold" charset="0"/>
            </a:endParaRPr>
          </a:p>
          <a:p>
            <a:pPr algn="ctr" eaLnBrk="1" hangingPunct="1">
              <a:spcBef>
                <a:spcPct val="0"/>
              </a:spcBef>
              <a:buSzTx/>
              <a:buFontTx/>
              <a:buNone/>
            </a:pPr>
            <a:r>
              <a:rPr lang="en-US" altLang="en-US" sz="7300" dirty="0">
                <a:solidFill>
                  <a:srgbClr val="CE0008"/>
                </a:solidFill>
                <a:latin typeface="Calibri Bold" charset="0"/>
                <a:ea typeface="Calibri Bold" charset="0"/>
                <a:cs typeface="Calibri Bold" charset="0"/>
                <a:sym typeface="Calibri Bold" charset="0"/>
              </a:rPr>
              <a:t>TO</a:t>
            </a:r>
          </a:p>
          <a:p>
            <a:pPr algn="ctr" eaLnBrk="1" hangingPunct="1">
              <a:spcBef>
                <a:spcPct val="0"/>
              </a:spcBef>
              <a:buSzTx/>
              <a:buFontTx/>
              <a:buNone/>
            </a:pPr>
            <a:endParaRPr lang="en-US" altLang="en-US" sz="4200" dirty="0">
              <a:solidFill>
                <a:srgbClr val="CE0008"/>
              </a:solidFill>
              <a:latin typeface="Calibri Bold" charset="0"/>
              <a:ea typeface="Calibri Bold" charset="0"/>
              <a:cs typeface="Calibri Bold" charset="0"/>
              <a:sym typeface="Calibri Bold" charset="0"/>
            </a:endParaRPr>
          </a:p>
          <a:p>
            <a:pPr algn="ctr" eaLnBrk="1" hangingPunct="1">
              <a:spcBef>
                <a:spcPct val="0"/>
              </a:spcBef>
              <a:buSzTx/>
              <a:buFontTx/>
              <a:buNone/>
            </a:pPr>
            <a:r>
              <a:rPr lang="en-US" altLang="en-US" sz="4200" dirty="0">
                <a:solidFill>
                  <a:srgbClr val="1A346D"/>
                </a:solidFill>
                <a:latin typeface="Calibri Bold" charset="0"/>
                <a:ea typeface="Calibri Bold" charset="0"/>
                <a:cs typeface="Calibri Bold" charset="0"/>
                <a:sym typeface="Calibri Bold" charset="0"/>
              </a:rPr>
              <a:t>What has happened to you?</a:t>
            </a:r>
          </a:p>
        </p:txBody>
      </p:sp>
    </p:spTree>
    <p:extLst>
      <p:ext uri="{BB962C8B-B14F-4D97-AF65-F5344CB8AC3E}">
        <p14:creationId xmlns:p14="http://schemas.microsoft.com/office/powerpoint/2010/main" val="850029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a:xfrm>
            <a:off x="0" y="931333"/>
            <a:ext cx="10160000" cy="5926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spcCol="0" rtlCol="0" anchor="ctr"/>
          <a:lstStyle/>
          <a:p>
            <a:pPr algn="ctr"/>
            <a:endParaRPr lang="en-US"/>
          </a:p>
        </p:txBody>
      </p:sp>
      <p:sp>
        <p:nvSpPr>
          <p:cNvPr id="32774" name="Text Box 15"/>
          <p:cNvSpPr txBox="1">
            <a:spLocks noChangeArrowheads="1"/>
          </p:cNvSpPr>
          <p:nvPr>
            <p:custDataLst>
              <p:tags r:id="rId2"/>
            </p:custDataLst>
          </p:nvPr>
        </p:nvSpPr>
        <p:spPr bwMode="auto">
          <a:xfrm>
            <a:off x="2837622" y="254000"/>
            <a:ext cx="4593347" cy="718131"/>
          </a:xfrm>
          <a:prstGeom prst="rect">
            <a:avLst/>
          </a:prstGeom>
          <a:noFill/>
          <a:ln>
            <a:noFill/>
          </a:ln>
          <a:extLst/>
        </p:spPr>
        <p:txBody>
          <a:bodyPr wrap="none" lIns="101586" tIns="50793" rIns="101586" bIns="50793">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4000" dirty="0">
                <a:solidFill>
                  <a:srgbClr val="002060"/>
                </a:solidFill>
                <a:latin typeface="Calibri Bold" panose="020F0702030404030204" pitchFamily="34" charset="0"/>
                <a:cs typeface="Arial" charset="0"/>
              </a:rPr>
              <a:t>Further Information:</a:t>
            </a:r>
          </a:p>
        </p:txBody>
      </p:sp>
      <p:sp>
        <p:nvSpPr>
          <p:cNvPr id="2" name="TextBox 1"/>
          <p:cNvSpPr txBox="1"/>
          <p:nvPr>
            <p:custDataLst>
              <p:tags r:id="rId3"/>
            </p:custDataLst>
          </p:nvPr>
        </p:nvSpPr>
        <p:spPr>
          <a:xfrm>
            <a:off x="2116667" y="6180667"/>
            <a:ext cx="6043010" cy="854921"/>
          </a:xfrm>
          <a:prstGeom prst="rect">
            <a:avLst/>
          </a:prstGeom>
          <a:noFill/>
        </p:spPr>
        <p:txBody>
          <a:bodyPr wrap="none" lIns="101586" tIns="50793" rIns="101586" bIns="50793" rtlCol="0">
            <a:spAutoFit/>
          </a:bodyPr>
          <a:lstStyle/>
          <a:p>
            <a:pPr algn="ctr"/>
            <a:r>
              <a:rPr lang="en-US" sz="2400" dirty="0">
                <a:latin typeface="Calibri Bold" panose="020F0702030404030204" pitchFamily="34" charset="0"/>
              </a:rPr>
              <a:t>Center on the Developing Child</a:t>
            </a:r>
          </a:p>
          <a:p>
            <a:r>
              <a:rPr lang="en-US" sz="2400" dirty="0">
                <a:latin typeface="Calibri Bold" panose="020F0702030404030204" pitchFamily="34" charset="0"/>
              </a:rPr>
              <a:t>http://developingchild.harvard.edu/science/</a:t>
            </a:r>
          </a:p>
        </p:txBody>
      </p:sp>
      <p:pic>
        <p:nvPicPr>
          <p:cNvPr id="4" name="Picture 3"/>
          <p:cNvPicPr>
            <a:picLocks noChangeAspect="1"/>
          </p:cNvPicPr>
          <p:nvPr/>
        </p:nvPicPr>
        <p:blipFill>
          <a:blip r:embed="rId6"/>
          <a:stretch>
            <a:fillRect/>
          </a:stretch>
        </p:blipFill>
        <p:spPr>
          <a:xfrm>
            <a:off x="3132667" y="931334"/>
            <a:ext cx="4032910" cy="5263733"/>
          </a:xfrm>
          <a:prstGeom prst="rect">
            <a:avLst/>
          </a:prstGeom>
        </p:spPr>
      </p:pic>
    </p:spTree>
    <p:extLst>
      <p:ext uri="{BB962C8B-B14F-4D97-AF65-F5344CB8AC3E}">
        <p14:creationId xmlns:p14="http://schemas.microsoft.com/office/powerpoint/2010/main" val="3521710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0" y="1619251"/>
            <a:ext cx="10160000" cy="530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pic>
        <p:nvPicPr>
          <p:cNvPr id="3" name="Picture 2" descr="C:\Users\Aaron.Tucker\AppData\Local\Microsoft\Windows\Temporary Internet Files\Content.IE5\B70ID265\question_mark[1].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530037" y="814917"/>
            <a:ext cx="5357812" cy="632883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custDataLst>
              <p:tags r:id="rId2"/>
            </p:custDataLst>
          </p:nvPr>
        </p:nvSpPr>
        <p:spPr>
          <a:xfrm>
            <a:off x="317501" y="3056043"/>
            <a:ext cx="5641763" cy="1076960"/>
          </a:xfrm>
          <a:prstGeom prst="rect">
            <a:avLst/>
          </a:prstGeom>
        </p:spPr>
        <p:txBody>
          <a:bodyPr vert="horz" lIns="101599" tIns="50799" rIns="101599" bIns="50799"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US" sz="8900" dirty="0">
                <a:ln w="11430"/>
                <a:solidFill>
                  <a:schemeClr val="tx2">
                    <a:lumMod val="75000"/>
                  </a:schemeClr>
                </a:solidFill>
                <a:effectLst>
                  <a:outerShdw blurRad="50800" dist="39000" dir="5460000" algn="tl">
                    <a:srgbClr val="000000">
                      <a:alpha val="38000"/>
                    </a:srgbClr>
                  </a:outerShdw>
                  <a:reflection blurRad="6350" stA="55000" endA="50" endPos="85000" dist="29997" dir="5400000" sy="-100000" algn="bl" rotWithShape="0"/>
                </a:effectLst>
              </a:rPr>
              <a:t>QUESTIONS</a:t>
            </a:r>
          </a:p>
        </p:txBody>
      </p:sp>
    </p:spTree>
    <p:extLst>
      <p:ext uri="{BB962C8B-B14F-4D97-AF65-F5344CB8AC3E}">
        <p14:creationId xmlns:p14="http://schemas.microsoft.com/office/powerpoint/2010/main" val="262538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p:cNvSpPr>
          <p:nvPr>
            <p:custDataLst>
              <p:tags r:id="rId1"/>
            </p:custDataLst>
          </p:nvPr>
        </p:nvSpPr>
        <p:spPr bwMode="auto">
          <a:xfrm>
            <a:off x="49213" y="234951"/>
            <a:ext cx="10058400" cy="7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4400" dirty="0">
                <a:solidFill>
                  <a:schemeClr val="bg1"/>
                </a:solidFill>
                <a:latin typeface="Calibri Bold" charset="0"/>
                <a:ea typeface="Calibri Bold" charset="0"/>
                <a:cs typeface="Calibri Bold" charset="0"/>
                <a:sym typeface="Calibri Bold" charset="0"/>
              </a:rPr>
              <a:t>Four Core Concepts of Development</a:t>
            </a:r>
          </a:p>
        </p:txBody>
      </p:sp>
      <p:grpSp>
        <p:nvGrpSpPr>
          <p:cNvPr id="20482" name="Group 4"/>
          <p:cNvGrpSpPr>
            <a:grpSpLocks/>
          </p:cNvGrpSpPr>
          <p:nvPr>
            <p:custDataLst>
              <p:tags r:id="rId2"/>
            </p:custDataLst>
          </p:nvPr>
        </p:nvGrpSpPr>
        <p:grpSpPr bwMode="auto">
          <a:xfrm>
            <a:off x="463552" y="1536699"/>
            <a:ext cx="8932863" cy="1016000"/>
            <a:chOff x="0" y="0"/>
            <a:chExt cx="5627" cy="640"/>
          </a:xfrm>
        </p:grpSpPr>
        <p:sp>
          <p:nvSpPr>
            <p:cNvPr id="20492" name="Oval 2"/>
            <p:cNvSpPr>
              <a:spLocks/>
            </p:cNvSpPr>
            <p:nvPr>
              <p:custDataLst>
                <p:tags r:id="rId12"/>
              </p:custDataLst>
            </p:nvPr>
          </p:nvSpPr>
          <p:spPr bwMode="auto">
            <a:xfrm>
              <a:off x="0" y="92"/>
              <a:ext cx="440" cy="440"/>
            </a:xfrm>
            <a:prstGeom prst="ellipse">
              <a:avLst/>
            </a:prstGeom>
            <a:solidFill>
              <a:srgbClr val="1A346D"/>
            </a:solidFill>
            <a:ln w="25400">
              <a:solidFill>
                <a:schemeClr val="tx1">
                  <a:alpha val="0"/>
                </a:schemeClr>
              </a:solidFill>
              <a:miter lim="800000"/>
              <a:headEnd/>
              <a:tailEnd/>
            </a:ln>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3400" dirty="0">
                  <a:solidFill>
                    <a:srgbClr val="FFFFFF"/>
                  </a:solidFill>
                  <a:latin typeface="Calibri Bold" charset="0"/>
                  <a:ea typeface="Calibri Bold" charset="0"/>
                  <a:cs typeface="Calibri Bold" charset="0"/>
                  <a:sym typeface="Calibri Bold" charset="0"/>
                </a:rPr>
                <a:t>1</a:t>
              </a:r>
            </a:p>
          </p:txBody>
        </p:sp>
        <p:sp>
          <p:nvSpPr>
            <p:cNvPr id="20493" name="Rectangle 3"/>
            <p:cNvSpPr>
              <a:spLocks/>
            </p:cNvSpPr>
            <p:nvPr>
              <p:custDataLst>
                <p:tags r:id="rId13"/>
              </p:custDataLst>
            </p:nvPr>
          </p:nvSpPr>
          <p:spPr bwMode="auto">
            <a:xfrm>
              <a:off x="643" y="0"/>
              <a:ext cx="498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r>
                <a:rPr lang="en-US" altLang="en-US" sz="3000" dirty="0">
                  <a:solidFill>
                    <a:srgbClr val="CE0008"/>
                  </a:solidFill>
                  <a:latin typeface="Calibri Bold Italic" charset="0"/>
                  <a:ea typeface="Calibri Bold Italic" charset="0"/>
                  <a:cs typeface="Calibri Bold Italic" charset="0"/>
                  <a:sym typeface="Calibri Bold Italic" charset="0"/>
                </a:rPr>
                <a:t>Brain Architecture</a:t>
              </a:r>
              <a:r>
                <a:rPr lang="en-US" altLang="en-US" sz="3000" dirty="0">
                  <a:solidFill>
                    <a:srgbClr val="1A1A1A"/>
                  </a:solidFill>
                  <a:latin typeface="Calibri Bold Italic" charset="0"/>
                  <a:ea typeface="Calibri Bold Italic" charset="0"/>
                  <a:cs typeface="Calibri Bold Italic" charset="0"/>
                  <a:sym typeface="Calibri Bold Italic" charset="0"/>
                </a:rPr>
                <a:t> </a:t>
              </a:r>
              <a:r>
                <a:rPr lang="en-US" altLang="en-US" sz="3000" dirty="0">
                  <a:solidFill>
                    <a:srgbClr val="1A1A1A"/>
                  </a:solidFill>
                  <a:latin typeface="Calibri" charset="0"/>
                  <a:ea typeface="Calibri" charset="0"/>
                  <a:cs typeface="Calibri" charset="0"/>
                  <a:sym typeface="Calibri" charset="0"/>
                </a:rPr>
                <a:t>Is Established Early in Life and Supports Lifelong Learning, Behavior, and Health</a:t>
              </a:r>
            </a:p>
          </p:txBody>
        </p:sp>
      </p:grpSp>
      <p:grpSp>
        <p:nvGrpSpPr>
          <p:cNvPr id="20483" name="Group 7"/>
          <p:cNvGrpSpPr>
            <a:grpSpLocks/>
          </p:cNvGrpSpPr>
          <p:nvPr>
            <p:custDataLst>
              <p:tags r:id="rId3"/>
            </p:custDataLst>
          </p:nvPr>
        </p:nvGrpSpPr>
        <p:grpSpPr bwMode="auto">
          <a:xfrm>
            <a:off x="476252" y="2933701"/>
            <a:ext cx="9224963" cy="1016000"/>
            <a:chOff x="0" y="0"/>
            <a:chExt cx="5811" cy="640"/>
          </a:xfrm>
        </p:grpSpPr>
        <p:sp>
          <p:nvSpPr>
            <p:cNvPr id="20490" name="Oval 5"/>
            <p:cNvSpPr>
              <a:spLocks/>
            </p:cNvSpPr>
            <p:nvPr>
              <p:custDataLst>
                <p:tags r:id="rId10"/>
              </p:custDataLst>
            </p:nvPr>
          </p:nvSpPr>
          <p:spPr bwMode="auto">
            <a:xfrm>
              <a:off x="0" y="92"/>
              <a:ext cx="440" cy="440"/>
            </a:xfrm>
            <a:prstGeom prst="ellipse">
              <a:avLst/>
            </a:prstGeom>
            <a:solidFill>
              <a:srgbClr val="1A346D"/>
            </a:solidFill>
            <a:ln w="25400">
              <a:solidFill>
                <a:schemeClr val="tx1">
                  <a:alpha val="0"/>
                </a:schemeClr>
              </a:solidFill>
              <a:miter lim="800000"/>
              <a:headEnd/>
              <a:tailEnd/>
            </a:ln>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3400" dirty="0">
                  <a:solidFill>
                    <a:srgbClr val="FFFFFF"/>
                  </a:solidFill>
                  <a:latin typeface="Calibri Bold" charset="0"/>
                  <a:ea typeface="Calibri Bold" charset="0"/>
                  <a:cs typeface="Calibri Bold" charset="0"/>
                  <a:sym typeface="Calibri Bold" charset="0"/>
                </a:rPr>
                <a:t>2</a:t>
              </a:r>
            </a:p>
          </p:txBody>
        </p:sp>
        <p:sp>
          <p:nvSpPr>
            <p:cNvPr id="20491" name="Rectangle 6"/>
            <p:cNvSpPr>
              <a:spLocks/>
            </p:cNvSpPr>
            <p:nvPr>
              <p:custDataLst>
                <p:tags r:id="rId11"/>
              </p:custDataLst>
            </p:nvPr>
          </p:nvSpPr>
          <p:spPr bwMode="auto">
            <a:xfrm>
              <a:off x="643" y="0"/>
              <a:ext cx="51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r>
                <a:rPr lang="en-US" altLang="en-US" sz="3000" dirty="0">
                  <a:solidFill>
                    <a:srgbClr val="1A1A1A"/>
                  </a:solidFill>
                  <a:latin typeface="Calibri" charset="0"/>
                  <a:ea typeface="Calibri" charset="0"/>
                  <a:cs typeface="Calibri" charset="0"/>
                  <a:sym typeface="Calibri" charset="0"/>
                </a:rPr>
                <a:t>Stable, Caring Relationships and “</a:t>
              </a:r>
              <a:r>
                <a:rPr lang="en-US" altLang="en-US" sz="3000" dirty="0">
                  <a:solidFill>
                    <a:srgbClr val="CE0008"/>
                  </a:solidFill>
                  <a:latin typeface="Calibri Bold Italic" charset="0"/>
                  <a:ea typeface="Calibri Bold Italic" charset="0"/>
                  <a:cs typeface="Calibri Bold Italic" charset="0"/>
                  <a:sym typeface="Calibri Bold Italic" charset="0"/>
                </a:rPr>
                <a:t>Serve and Return</a:t>
              </a:r>
              <a:r>
                <a:rPr lang="en-US" altLang="en-US" sz="3000" dirty="0">
                  <a:solidFill>
                    <a:srgbClr val="1A1A1A"/>
                  </a:solidFill>
                  <a:latin typeface="Calibri" charset="0"/>
                  <a:ea typeface="Calibri" charset="0"/>
                  <a:cs typeface="Calibri" charset="0"/>
                  <a:sym typeface="Calibri" charset="0"/>
                </a:rPr>
                <a:t>” Interaction Shape Brain Architecture</a:t>
              </a:r>
            </a:p>
          </p:txBody>
        </p:sp>
      </p:grpSp>
      <p:grpSp>
        <p:nvGrpSpPr>
          <p:cNvPr id="20484" name="Group 10"/>
          <p:cNvGrpSpPr>
            <a:grpSpLocks/>
          </p:cNvGrpSpPr>
          <p:nvPr>
            <p:custDataLst>
              <p:tags r:id="rId4"/>
            </p:custDataLst>
          </p:nvPr>
        </p:nvGrpSpPr>
        <p:grpSpPr bwMode="auto">
          <a:xfrm>
            <a:off x="476252" y="4330701"/>
            <a:ext cx="9224963" cy="1016000"/>
            <a:chOff x="0" y="0"/>
            <a:chExt cx="5811" cy="640"/>
          </a:xfrm>
        </p:grpSpPr>
        <p:sp>
          <p:nvSpPr>
            <p:cNvPr id="20488" name="Oval 8"/>
            <p:cNvSpPr>
              <a:spLocks/>
            </p:cNvSpPr>
            <p:nvPr>
              <p:custDataLst>
                <p:tags r:id="rId8"/>
              </p:custDataLst>
            </p:nvPr>
          </p:nvSpPr>
          <p:spPr bwMode="auto">
            <a:xfrm>
              <a:off x="0" y="92"/>
              <a:ext cx="440" cy="440"/>
            </a:xfrm>
            <a:prstGeom prst="ellipse">
              <a:avLst/>
            </a:prstGeom>
            <a:solidFill>
              <a:srgbClr val="1A346D"/>
            </a:solidFill>
            <a:ln w="25400">
              <a:solidFill>
                <a:schemeClr val="tx1">
                  <a:alpha val="0"/>
                </a:schemeClr>
              </a:solidFill>
              <a:miter lim="800000"/>
              <a:headEnd/>
              <a:tailEnd/>
            </a:ln>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3400" dirty="0">
                  <a:solidFill>
                    <a:srgbClr val="FFFFFF"/>
                  </a:solidFill>
                  <a:latin typeface="Calibri Bold" charset="0"/>
                  <a:ea typeface="Calibri Bold" charset="0"/>
                  <a:cs typeface="Calibri Bold" charset="0"/>
                  <a:sym typeface="Calibri Bold" charset="0"/>
                </a:rPr>
                <a:t>3</a:t>
              </a:r>
            </a:p>
          </p:txBody>
        </p:sp>
        <p:sp>
          <p:nvSpPr>
            <p:cNvPr id="20489" name="Rectangle 9"/>
            <p:cNvSpPr>
              <a:spLocks/>
            </p:cNvSpPr>
            <p:nvPr>
              <p:custDataLst>
                <p:tags r:id="rId9"/>
              </p:custDataLst>
            </p:nvPr>
          </p:nvSpPr>
          <p:spPr bwMode="auto">
            <a:xfrm>
              <a:off x="643" y="0"/>
              <a:ext cx="51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r>
                <a:rPr lang="en-US" altLang="en-US" sz="3000" dirty="0">
                  <a:solidFill>
                    <a:srgbClr val="CE0008"/>
                  </a:solidFill>
                  <a:latin typeface="Calibri Bold Italic" charset="0"/>
                  <a:ea typeface="Calibri Bold Italic" charset="0"/>
                  <a:cs typeface="Calibri Bold Italic" charset="0"/>
                  <a:sym typeface="Calibri Bold Italic" charset="0"/>
                </a:rPr>
                <a:t>Toxic Stress</a:t>
              </a:r>
              <a:r>
                <a:rPr lang="en-US" altLang="en-US" sz="3000" dirty="0">
                  <a:solidFill>
                    <a:srgbClr val="1A1A1A"/>
                  </a:solidFill>
                  <a:latin typeface="Calibri Bold Italic" charset="0"/>
                  <a:ea typeface="Calibri Bold Italic" charset="0"/>
                  <a:cs typeface="Calibri Bold Italic" charset="0"/>
                  <a:sym typeface="Calibri Bold Italic" charset="0"/>
                </a:rPr>
                <a:t> </a:t>
              </a:r>
              <a:r>
                <a:rPr lang="en-US" altLang="en-US" sz="3000" dirty="0">
                  <a:solidFill>
                    <a:srgbClr val="1A1A1A"/>
                  </a:solidFill>
                  <a:latin typeface="Calibri" charset="0"/>
                  <a:ea typeface="Calibri" charset="0"/>
                  <a:cs typeface="Calibri" charset="0"/>
                  <a:sym typeface="Calibri" charset="0"/>
                </a:rPr>
                <a:t>in the Early Years of Life Can Derail Healthy Development</a:t>
              </a:r>
            </a:p>
          </p:txBody>
        </p:sp>
      </p:grpSp>
      <p:grpSp>
        <p:nvGrpSpPr>
          <p:cNvPr id="20485" name="Group 13"/>
          <p:cNvGrpSpPr>
            <a:grpSpLocks/>
          </p:cNvGrpSpPr>
          <p:nvPr>
            <p:custDataLst>
              <p:tags r:id="rId5"/>
            </p:custDataLst>
          </p:nvPr>
        </p:nvGrpSpPr>
        <p:grpSpPr bwMode="auto">
          <a:xfrm>
            <a:off x="476252" y="5588001"/>
            <a:ext cx="9224963" cy="1485901"/>
            <a:chOff x="0" y="0"/>
            <a:chExt cx="5811" cy="936"/>
          </a:xfrm>
        </p:grpSpPr>
        <p:sp>
          <p:nvSpPr>
            <p:cNvPr id="20486" name="Oval 11"/>
            <p:cNvSpPr>
              <a:spLocks/>
            </p:cNvSpPr>
            <p:nvPr>
              <p:custDataLst>
                <p:tags r:id="rId6"/>
              </p:custDataLst>
            </p:nvPr>
          </p:nvSpPr>
          <p:spPr bwMode="auto">
            <a:xfrm>
              <a:off x="0" y="56"/>
              <a:ext cx="440" cy="440"/>
            </a:xfrm>
            <a:prstGeom prst="ellipse">
              <a:avLst/>
            </a:prstGeom>
            <a:solidFill>
              <a:srgbClr val="1A346D"/>
            </a:solidFill>
            <a:ln w="25400">
              <a:solidFill>
                <a:schemeClr val="tx1">
                  <a:alpha val="0"/>
                </a:schemeClr>
              </a:solidFill>
              <a:miter lim="800000"/>
              <a:headEnd/>
              <a:tailEnd/>
            </a:ln>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3400" dirty="0">
                  <a:solidFill>
                    <a:srgbClr val="FFFFFF"/>
                  </a:solidFill>
                  <a:latin typeface="Calibri Bold" charset="0"/>
                  <a:ea typeface="Calibri Bold" charset="0"/>
                  <a:cs typeface="Calibri Bold" charset="0"/>
                  <a:sym typeface="Calibri Bold" charset="0"/>
                </a:rPr>
                <a:t>4</a:t>
              </a:r>
            </a:p>
          </p:txBody>
        </p:sp>
        <p:sp>
          <p:nvSpPr>
            <p:cNvPr id="20487" name="Rectangle 12"/>
            <p:cNvSpPr>
              <a:spLocks/>
            </p:cNvSpPr>
            <p:nvPr>
              <p:custDataLst>
                <p:tags r:id="rId7"/>
              </p:custDataLst>
            </p:nvPr>
          </p:nvSpPr>
          <p:spPr bwMode="auto">
            <a:xfrm>
              <a:off x="643" y="0"/>
              <a:ext cx="5168"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r>
                <a:rPr lang="en-US" altLang="en-US" sz="3000" dirty="0">
                  <a:solidFill>
                    <a:srgbClr val="CE0008"/>
                  </a:solidFill>
                  <a:latin typeface="Calibri Bold Italic" charset="0"/>
                  <a:ea typeface="Calibri Bold Italic" charset="0"/>
                  <a:cs typeface="Calibri Bold Italic" charset="0"/>
                  <a:sym typeface="Calibri Bold Italic" charset="0"/>
                </a:rPr>
                <a:t>Resilience</a:t>
              </a:r>
              <a:r>
                <a:rPr lang="en-US" altLang="en-US" sz="3000" dirty="0">
                  <a:solidFill>
                    <a:srgbClr val="1A1A1A"/>
                  </a:solidFill>
                  <a:latin typeface="Calibri" charset="0"/>
                  <a:ea typeface="Calibri" charset="0"/>
                  <a:cs typeface="Calibri" charset="0"/>
                  <a:sym typeface="Calibri" charset="0"/>
                </a:rPr>
                <a:t> can be Built through “Serve and Return” Relationships, improving Self-Regulation, and Executive Functions.</a:t>
              </a:r>
            </a:p>
          </p:txBody>
        </p:sp>
      </p:grpSp>
    </p:spTree>
    <p:extLst>
      <p:ext uri="{BB962C8B-B14F-4D97-AF65-F5344CB8AC3E}">
        <p14:creationId xmlns:p14="http://schemas.microsoft.com/office/powerpoint/2010/main" val="4119709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203200" y="7162800"/>
            <a:ext cx="5080000" cy="430876"/>
          </a:xfrm>
          <a:prstGeom prst="rect">
            <a:avLst/>
          </a:prstGeom>
        </p:spPr>
        <p:txBody>
          <a:bodyPr lIns="91428" tIns="45714" rIns="91428" bIns="45714">
            <a:spAutoFit/>
          </a:bodyPr>
          <a:lstStyle/>
          <a:p>
            <a:r>
              <a:rPr lang="en-US" altLang="en-US" sz="1100" dirty="0">
                <a:solidFill>
                  <a:schemeClr val="bg1"/>
                </a:solidFill>
                <a:latin typeface="Calibri" charset="0"/>
                <a:ea typeface="Calibri" charset="0"/>
                <a:cs typeface="Calibri" charset="0"/>
                <a:sym typeface="Calibri" charset="0"/>
                <a:hlinkClick r:id="rId4"/>
              </a:rPr>
              <a:t>http://developingchild.harvard.edu/resources/experiences-build-brain-architecture</a:t>
            </a:r>
            <a:r>
              <a:rPr lang="en-US" altLang="en-US" sz="1100" dirty="0">
                <a:latin typeface="Calibri" charset="0"/>
                <a:ea typeface="Calibri" charset="0"/>
                <a:cs typeface="Calibri" charset="0"/>
                <a:sym typeface="Calibri" charset="0"/>
                <a:hlinkClick r:id="rId4"/>
              </a:rPr>
              <a:t>/</a:t>
            </a:r>
            <a:endParaRPr lang="en-US" altLang="en-US" sz="1100" dirty="0">
              <a:latin typeface="Calibri" charset="0"/>
              <a:ea typeface="Calibri" charset="0"/>
              <a:cs typeface="Calibri" charset="0"/>
              <a:sym typeface="Calibri" charset="0"/>
            </a:endParaRPr>
          </a:p>
          <a:p>
            <a:endParaRPr lang="en-US" sz="1100" dirty="0"/>
          </a:p>
        </p:txBody>
      </p:sp>
      <p:pic>
        <p:nvPicPr>
          <p:cNvPr id="3" name="Picture 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1676400"/>
            <a:ext cx="9723120" cy="5290927"/>
          </a:xfrm>
          <a:prstGeom prst="rect">
            <a:avLst/>
          </a:prstGeom>
        </p:spPr>
      </p:pic>
    </p:spTree>
    <p:extLst>
      <p:ext uri="{BB962C8B-B14F-4D97-AF65-F5344CB8AC3E}">
        <p14:creationId xmlns:p14="http://schemas.microsoft.com/office/powerpoint/2010/main" val="2107277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03650" y="1595439"/>
            <a:ext cx="2527300" cy="21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2530" name="Rectangle 2"/>
          <p:cNvSpPr>
            <a:spLocks/>
          </p:cNvSpPr>
          <p:nvPr>
            <p:custDataLst>
              <p:tags r:id="rId1"/>
            </p:custDataLst>
          </p:nvPr>
        </p:nvSpPr>
        <p:spPr bwMode="auto">
          <a:xfrm>
            <a:off x="347663" y="88899"/>
            <a:ext cx="94615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dirty="0">
                <a:solidFill>
                  <a:schemeClr val="bg1"/>
                </a:solidFill>
                <a:latin typeface="Calibri Bold" charset="0"/>
                <a:ea typeface="Calibri Bold" charset="0"/>
                <a:cs typeface="Calibri Bold" charset="0"/>
                <a:sym typeface="Calibri Bold" charset="0"/>
              </a:rPr>
              <a:t>Brain Architecture Supports Lifelong Learning, Behavior, and Health</a:t>
            </a:r>
          </a:p>
        </p:txBody>
      </p:sp>
      <p:sp>
        <p:nvSpPr>
          <p:cNvPr id="22531" name="Rectangle 3"/>
          <p:cNvSpPr>
            <a:spLocks/>
          </p:cNvSpPr>
          <p:nvPr>
            <p:custDataLst>
              <p:tags r:id="rId2"/>
            </p:custDataLst>
          </p:nvPr>
        </p:nvSpPr>
        <p:spPr bwMode="auto">
          <a:xfrm>
            <a:off x="592667" y="3894667"/>
            <a:ext cx="8978900" cy="308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254000" indent="-2540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spcBef>
                <a:spcPts val="1700"/>
              </a:spcBef>
              <a:buClr>
                <a:srgbClr val="CE0008"/>
              </a:buClr>
              <a:buSzPct val="125000"/>
              <a:buFont typeface="Myriad Pro" charset="0"/>
              <a:buChar char="•"/>
            </a:pPr>
            <a:r>
              <a:rPr lang="en-US" altLang="en-US" sz="2400" dirty="0">
                <a:solidFill>
                  <a:srgbClr val="1A1A1A"/>
                </a:solidFill>
                <a:latin typeface="Myriad Pro" charset="0"/>
                <a:ea typeface="Myriad Pro" charset="0"/>
                <a:cs typeface="Myriad Pro" charset="0"/>
                <a:sym typeface="Myriad Pro" charset="0"/>
              </a:rPr>
              <a:t>Brains are built over time, starting in the earliest years of life. Simple skills come first; more complex skills build on top of them.</a:t>
            </a:r>
          </a:p>
          <a:p>
            <a:pPr>
              <a:spcBef>
                <a:spcPts val="1700"/>
              </a:spcBef>
              <a:buClr>
                <a:srgbClr val="CE0008"/>
              </a:buClr>
              <a:buSzPct val="125000"/>
              <a:buFont typeface="Myriad Pro" charset="0"/>
              <a:buChar char="•"/>
            </a:pPr>
            <a:r>
              <a:rPr lang="en-US" altLang="en-US" sz="2400" dirty="0">
                <a:solidFill>
                  <a:srgbClr val="1A1A1A"/>
                </a:solidFill>
                <a:latin typeface="Calibri" charset="0"/>
                <a:ea typeface="Calibri" charset="0"/>
                <a:cs typeface="Calibri" charset="0"/>
                <a:sym typeface="Calibri" charset="0"/>
              </a:rPr>
              <a:t>Cognitive, emotional, and social capabilities are inextricably intertwined throughout the life course.</a:t>
            </a:r>
          </a:p>
          <a:p>
            <a:pPr>
              <a:spcBef>
                <a:spcPts val="1700"/>
              </a:spcBef>
              <a:buClr>
                <a:srgbClr val="CE0008"/>
              </a:buClr>
              <a:buSzPct val="125000"/>
              <a:buFont typeface="Myriad Pro" charset="0"/>
              <a:buChar char="•"/>
            </a:pPr>
            <a:r>
              <a:rPr lang="en-US" altLang="en-US" sz="2400" dirty="0">
                <a:solidFill>
                  <a:srgbClr val="1A1A1A"/>
                </a:solidFill>
                <a:latin typeface="Calibri" charset="0"/>
                <a:ea typeface="Calibri" charset="0"/>
                <a:cs typeface="Calibri" charset="0"/>
                <a:sym typeface="Calibri" charset="0"/>
              </a:rPr>
              <a:t>A strong foundation in the early years improves the odds for positive outcomes and a weak foundation increases the odds of later difficulties.</a:t>
            </a:r>
          </a:p>
        </p:txBody>
      </p:sp>
      <p:sp>
        <p:nvSpPr>
          <p:cNvPr id="22532" name="Rectangle 4"/>
          <p:cNvSpPr>
            <a:spLocks/>
          </p:cNvSpPr>
          <p:nvPr>
            <p:custDataLst>
              <p:tags r:id="rId3"/>
            </p:custDataLst>
          </p:nvPr>
        </p:nvSpPr>
        <p:spPr bwMode="auto">
          <a:xfrm>
            <a:off x="2704496" y="1806513"/>
            <a:ext cx="985463" cy="196977"/>
          </a:xfrm>
          <a:prstGeom prst="rect">
            <a:avLst/>
          </a:prstGeom>
          <a:solidFill>
            <a:srgbClr val="CADBFE"/>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lnSpc>
                <a:spcPct val="80000"/>
              </a:lnSpc>
              <a:spcBef>
                <a:spcPct val="0"/>
              </a:spcBef>
              <a:buSzTx/>
              <a:buFontTx/>
              <a:buNone/>
            </a:pPr>
            <a:r>
              <a:rPr lang="en-US" altLang="en-US" sz="1600" dirty="0">
                <a:latin typeface="Calibri" charset="0"/>
                <a:ea typeface="Calibri" charset="0"/>
                <a:cs typeface="Calibri" charset="0"/>
                <a:sym typeface="Calibri" charset="0"/>
              </a:rPr>
              <a:t>Motor Skills</a:t>
            </a:r>
          </a:p>
        </p:txBody>
      </p:sp>
      <p:sp>
        <p:nvSpPr>
          <p:cNvPr id="22533" name="Rectangle 5"/>
          <p:cNvSpPr>
            <a:spLocks/>
          </p:cNvSpPr>
          <p:nvPr>
            <p:custDataLst>
              <p:tags r:id="rId4"/>
            </p:custDataLst>
          </p:nvPr>
        </p:nvSpPr>
        <p:spPr bwMode="auto">
          <a:xfrm>
            <a:off x="2480574" y="2470024"/>
            <a:ext cx="923716" cy="393954"/>
          </a:xfrm>
          <a:prstGeom prst="rect">
            <a:avLst/>
          </a:prstGeom>
          <a:solidFill>
            <a:srgbClr val="CADBFE"/>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lnSpc>
                <a:spcPct val="80000"/>
              </a:lnSpc>
              <a:spcBef>
                <a:spcPct val="0"/>
              </a:spcBef>
              <a:buSzTx/>
              <a:buFontTx/>
              <a:buNone/>
            </a:pPr>
            <a:r>
              <a:rPr lang="en-US" altLang="en-US" sz="1600" dirty="0">
                <a:latin typeface="Calibri" charset="0"/>
                <a:ea typeface="Calibri" charset="0"/>
                <a:cs typeface="Calibri" charset="0"/>
                <a:sym typeface="Calibri" charset="0"/>
              </a:rPr>
              <a:t>Behavioral </a:t>
            </a:r>
          </a:p>
          <a:p>
            <a:pPr algn="ctr" eaLnBrk="1" hangingPunct="1">
              <a:lnSpc>
                <a:spcPct val="80000"/>
              </a:lnSpc>
              <a:spcBef>
                <a:spcPct val="0"/>
              </a:spcBef>
              <a:buSzTx/>
              <a:buFontTx/>
              <a:buNone/>
            </a:pPr>
            <a:r>
              <a:rPr lang="en-US" altLang="en-US" sz="1600" dirty="0">
                <a:latin typeface="Calibri" charset="0"/>
                <a:ea typeface="Calibri" charset="0"/>
                <a:cs typeface="Calibri" charset="0"/>
                <a:sym typeface="Calibri" charset="0"/>
              </a:rPr>
              <a:t>Control</a:t>
            </a:r>
          </a:p>
        </p:txBody>
      </p:sp>
      <p:sp>
        <p:nvSpPr>
          <p:cNvPr id="22534" name="Rectangle 6"/>
          <p:cNvSpPr>
            <a:spLocks/>
          </p:cNvSpPr>
          <p:nvPr>
            <p:custDataLst>
              <p:tags r:id="rId5"/>
            </p:custDataLst>
          </p:nvPr>
        </p:nvSpPr>
        <p:spPr bwMode="auto">
          <a:xfrm>
            <a:off x="3186672" y="3216212"/>
            <a:ext cx="705322" cy="196977"/>
          </a:xfrm>
          <a:prstGeom prst="rect">
            <a:avLst/>
          </a:prstGeom>
          <a:solidFill>
            <a:srgbClr val="CADBFE"/>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lnSpc>
                <a:spcPct val="80000"/>
              </a:lnSpc>
              <a:spcBef>
                <a:spcPct val="0"/>
              </a:spcBef>
              <a:buSzTx/>
              <a:buFontTx/>
              <a:buNone/>
            </a:pPr>
            <a:r>
              <a:rPr lang="en-US" altLang="en-US" sz="1600" dirty="0">
                <a:latin typeface="Calibri" charset="0"/>
                <a:ea typeface="Calibri" charset="0"/>
                <a:cs typeface="Calibri" charset="0"/>
                <a:sym typeface="Calibri" charset="0"/>
              </a:rPr>
              <a:t>Emotion</a:t>
            </a:r>
          </a:p>
        </p:txBody>
      </p:sp>
      <p:sp>
        <p:nvSpPr>
          <p:cNvPr id="22535" name="Rectangle 7"/>
          <p:cNvSpPr>
            <a:spLocks/>
          </p:cNvSpPr>
          <p:nvPr>
            <p:custDataLst>
              <p:tags r:id="rId6"/>
            </p:custDataLst>
          </p:nvPr>
        </p:nvSpPr>
        <p:spPr bwMode="auto">
          <a:xfrm>
            <a:off x="6395456" y="1806513"/>
            <a:ext cx="790153" cy="196977"/>
          </a:xfrm>
          <a:prstGeom prst="rect">
            <a:avLst/>
          </a:prstGeom>
          <a:solidFill>
            <a:srgbClr val="CADBFE"/>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lnSpc>
                <a:spcPct val="80000"/>
              </a:lnSpc>
              <a:spcBef>
                <a:spcPct val="0"/>
              </a:spcBef>
              <a:buSzTx/>
              <a:buFontTx/>
              <a:buNone/>
            </a:pPr>
            <a:r>
              <a:rPr lang="en-US" altLang="en-US" sz="1600" dirty="0">
                <a:latin typeface="Calibri" charset="0"/>
                <a:ea typeface="Calibri" charset="0"/>
                <a:cs typeface="Calibri" charset="0"/>
                <a:sym typeface="Calibri" charset="0"/>
              </a:rPr>
              <a:t>Language</a:t>
            </a:r>
          </a:p>
        </p:txBody>
      </p:sp>
      <p:sp>
        <p:nvSpPr>
          <p:cNvPr id="22536" name="Rectangle 8"/>
          <p:cNvSpPr>
            <a:spLocks/>
          </p:cNvSpPr>
          <p:nvPr>
            <p:custDataLst>
              <p:tags r:id="rId7"/>
            </p:custDataLst>
          </p:nvPr>
        </p:nvSpPr>
        <p:spPr bwMode="auto">
          <a:xfrm>
            <a:off x="6543663" y="3114612"/>
            <a:ext cx="495328" cy="196977"/>
          </a:xfrm>
          <a:prstGeom prst="rect">
            <a:avLst/>
          </a:prstGeom>
          <a:solidFill>
            <a:srgbClr val="CADBFE"/>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lnSpc>
                <a:spcPct val="80000"/>
              </a:lnSpc>
              <a:spcBef>
                <a:spcPct val="0"/>
              </a:spcBef>
              <a:buSzTx/>
              <a:buFontTx/>
              <a:buNone/>
            </a:pPr>
            <a:r>
              <a:rPr lang="en-US" altLang="en-US" sz="1600" dirty="0">
                <a:latin typeface="Calibri" charset="0"/>
                <a:ea typeface="Calibri" charset="0"/>
                <a:cs typeface="Calibri" charset="0"/>
                <a:sym typeface="Calibri" charset="0"/>
              </a:rPr>
              <a:t>Visual</a:t>
            </a:r>
          </a:p>
        </p:txBody>
      </p:sp>
      <p:sp>
        <p:nvSpPr>
          <p:cNvPr id="22537" name="Rectangle 9"/>
          <p:cNvSpPr>
            <a:spLocks/>
          </p:cNvSpPr>
          <p:nvPr>
            <p:custDataLst>
              <p:tags r:id="rId8"/>
            </p:custDataLst>
          </p:nvPr>
        </p:nvSpPr>
        <p:spPr bwMode="auto">
          <a:xfrm>
            <a:off x="6737349" y="2466913"/>
            <a:ext cx="715966" cy="196977"/>
          </a:xfrm>
          <a:prstGeom prst="rect">
            <a:avLst/>
          </a:prstGeom>
          <a:solidFill>
            <a:srgbClr val="CADBFE"/>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lnSpc>
                <a:spcPct val="80000"/>
              </a:lnSpc>
              <a:spcBef>
                <a:spcPct val="0"/>
              </a:spcBef>
              <a:buSzTx/>
              <a:buFontTx/>
              <a:buNone/>
            </a:pPr>
            <a:r>
              <a:rPr lang="en-US" altLang="en-US" sz="1600" dirty="0">
                <a:latin typeface="Calibri" charset="0"/>
                <a:ea typeface="Calibri" charset="0"/>
                <a:cs typeface="Calibri" charset="0"/>
                <a:sym typeface="Calibri" charset="0"/>
              </a:rPr>
              <a:t>Memory</a:t>
            </a:r>
          </a:p>
        </p:txBody>
      </p:sp>
      <p:pic>
        <p:nvPicPr>
          <p:cNvPr id="2253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094700" y="-2235200"/>
            <a:ext cx="10160000" cy="10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4266157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0" y="508000"/>
            <a:ext cx="10160000" cy="643466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spcCol="0" rtlCol="0" anchor="ctr"/>
          <a:lstStyle/>
          <a:p>
            <a:pPr algn="ctr"/>
            <a:endParaRPr lang="en-US"/>
          </a:p>
        </p:txBody>
      </p:sp>
      <p:pic>
        <p:nvPicPr>
          <p:cNvPr id="8" name="Picture 2" descr="http://www.earlyedgecalifornia.org/assets/images/charts/infographics/700-neural-connections.png"/>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1117600" y="762000"/>
            <a:ext cx="7924800" cy="592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325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 y="0"/>
            <a:ext cx="1143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7650" name="Rectangle 2"/>
          <p:cNvSpPr>
            <a:spLocks/>
          </p:cNvSpPr>
          <p:nvPr>
            <p:custDataLst>
              <p:tags r:id="rId1"/>
            </p:custDataLst>
          </p:nvPr>
        </p:nvSpPr>
        <p:spPr bwMode="auto">
          <a:xfrm>
            <a:off x="-146050" y="-101600"/>
            <a:ext cx="10426700" cy="7823200"/>
          </a:xfrm>
          <a:prstGeom prst="rect">
            <a:avLst/>
          </a:prstGeom>
          <a:solidFill>
            <a:srgbClr val="1A346D">
              <a:alpha val="79999"/>
            </a:srgbClr>
          </a:solidFill>
          <a:ln w="25400">
            <a:solidFill>
              <a:schemeClr val="tx1">
                <a:alpha val="0"/>
              </a:schemeClr>
            </a:solidFill>
            <a:miter lim="800000"/>
            <a:headEnd/>
            <a:tailEnd/>
          </a:ln>
        </p:spPr>
        <p:txBody>
          <a:bodyPr lIns="0" tIns="0" rIns="0" bIns="0"/>
          <a:lstStyle>
            <a:lvl1pPr algn="ctr">
              <a:defRPr sz="3200">
                <a:solidFill>
                  <a:srgbClr val="000000"/>
                </a:solidFill>
                <a:latin typeface="Gill Sans" charset="0"/>
                <a:ea typeface="Heiti SC Light" charset="-122"/>
                <a:cs typeface="Heiti SC Light" charset="-122"/>
                <a:sym typeface="Gill Sans" charset="0"/>
              </a:defRPr>
            </a:lvl1pPr>
            <a:lvl2pPr marL="742950" indent="-285750" algn="ctr">
              <a:defRPr sz="3200">
                <a:solidFill>
                  <a:srgbClr val="000000"/>
                </a:solidFill>
                <a:latin typeface="Gill Sans" charset="0"/>
                <a:ea typeface="Heiti SC Light" charset="-122"/>
                <a:cs typeface="Heiti SC Light" charset="-122"/>
                <a:sym typeface="Gill Sans" charset="0"/>
              </a:defRPr>
            </a:lvl2pPr>
            <a:lvl3pPr marL="1143000" indent="-228600" algn="ctr">
              <a:defRPr sz="3200">
                <a:solidFill>
                  <a:srgbClr val="000000"/>
                </a:solidFill>
                <a:latin typeface="Gill Sans" charset="0"/>
                <a:ea typeface="Heiti SC Light" charset="-122"/>
                <a:cs typeface="Heiti SC Light" charset="-122"/>
                <a:sym typeface="Gill Sans" charset="0"/>
              </a:defRPr>
            </a:lvl3pPr>
            <a:lvl4pPr marL="1600200" indent="-228600" algn="ctr">
              <a:defRPr sz="3200">
                <a:solidFill>
                  <a:srgbClr val="000000"/>
                </a:solidFill>
                <a:latin typeface="Gill Sans" charset="0"/>
                <a:ea typeface="Heiti SC Light" charset="-122"/>
                <a:cs typeface="Heiti SC Light" charset="-122"/>
                <a:sym typeface="Gill Sans" charset="0"/>
              </a:defRPr>
            </a:lvl4pPr>
            <a:lvl5pPr marL="2057400" indent="-228600" algn="ctr">
              <a:defRPr sz="3200">
                <a:solidFill>
                  <a:srgbClr val="000000"/>
                </a:solidFill>
                <a:latin typeface="Gill Sans" charset="0"/>
                <a:ea typeface="Heiti SC Light" charset="-122"/>
                <a:cs typeface="Heiti SC Light" charset="-122"/>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Heiti SC Light" charset="-122"/>
                <a:cs typeface="Heiti SC Light" charset="-122"/>
                <a:sym typeface="Gill Sans" charset="0"/>
              </a:defRPr>
            </a:lvl9pPr>
          </a:lstStyle>
          <a:p>
            <a:pPr eaLnBrk="1" hangingPunct="1"/>
            <a:endParaRPr lang="en-US" altLang="en-US" dirty="0"/>
          </a:p>
        </p:txBody>
      </p:sp>
      <p:sp>
        <p:nvSpPr>
          <p:cNvPr id="27651" name="Rectangle 3"/>
          <p:cNvSpPr>
            <a:spLocks/>
          </p:cNvSpPr>
          <p:nvPr>
            <p:custDataLst>
              <p:tags r:id="rId2"/>
            </p:custDataLst>
          </p:nvPr>
        </p:nvSpPr>
        <p:spPr bwMode="auto">
          <a:xfrm>
            <a:off x="195263" y="2908301"/>
            <a:ext cx="97663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algn="ctr" eaLnBrk="1" hangingPunct="1">
              <a:spcBef>
                <a:spcPct val="0"/>
              </a:spcBef>
              <a:buSzTx/>
              <a:buFontTx/>
              <a:buNone/>
            </a:pPr>
            <a:r>
              <a:rPr lang="en-US" altLang="en-US" sz="5600" dirty="0">
                <a:solidFill>
                  <a:srgbClr val="FFFFFF"/>
                </a:solidFill>
                <a:latin typeface="Calibri Bold" charset="0"/>
                <a:ea typeface="Calibri Bold" charset="0"/>
                <a:cs typeface="Calibri Bold" charset="0"/>
                <a:sym typeface="Calibri Bold" charset="0"/>
              </a:rPr>
              <a:t>Serve &amp; Return Relationships Support Skill Learning</a:t>
            </a:r>
          </a:p>
        </p:txBody>
      </p:sp>
    </p:spTree>
    <p:extLst>
      <p:ext uri="{BB962C8B-B14F-4D97-AF65-F5344CB8AC3E}">
        <p14:creationId xmlns:p14="http://schemas.microsoft.com/office/powerpoint/2010/main" val="2650484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p:cNvSpPr>
          <p:nvPr>
            <p:custDataLst>
              <p:tags r:id="rId1"/>
            </p:custDataLst>
          </p:nvPr>
        </p:nvSpPr>
        <p:spPr bwMode="auto">
          <a:xfrm>
            <a:off x="203200" y="7277446"/>
            <a:ext cx="6629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1pPr>
            <a:lvl2pPr marL="10033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2pPr>
            <a:lvl3pPr marL="13462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3pPr>
            <a:lvl4pPr marL="17018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4pPr>
            <a:lvl5pPr marL="2044700" indent="-444500">
              <a:spcBef>
                <a:spcPts val="1800"/>
              </a:spcBef>
              <a:buSzPct val="171000"/>
              <a:buFont typeface="Gill Sans" charset="0"/>
              <a:buChar char="•"/>
              <a:defRPr sz="3200">
                <a:solidFill>
                  <a:schemeClr val="tx1"/>
                </a:solidFill>
                <a:latin typeface="Gill Sans" charset="0"/>
                <a:ea typeface="Heiti SC Light" charset="-122"/>
                <a:cs typeface="Heiti SC Light" charset="-122"/>
                <a:sym typeface="Gill Sans" charset="0"/>
              </a:defRPr>
            </a:lvl5pPr>
            <a:lvl6pPr marL="25019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6pPr>
            <a:lvl7pPr marL="29591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7pPr>
            <a:lvl8pPr marL="34163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8pPr>
            <a:lvl9pPr marL="3873500" indent="-444500" eaLnBrk="0" fontAlgn="base" hangingPunct="0">
              <a:spcBef>
                <a:spcPts val="1800"/>
              </a:spcBef>
              <a:spcAft>
                <a:spcPct val="0"/>
              </a:spcAft>
              <a:buSzPct val="171000"/>
              <a:buFont typeface="Gill Sans" charset="0"/>
              <a:buChar char="•"/>
              <a:defRPr sz="3200">
                <a:solidFill>
                  <a:schemeClr val="tx1"/>
                </a:solidFill>
                <a:latin typeface="Gill Sans" charset="0"/>
                <a:ea typeface="Heiti SC Light" charset="-122"/>
                <a:cs typeface="Heiti SC Light" charset="-122"/>
                <a:sym typeface="Gill Sans" charset="0"/>
              </a:defRPr>
            </a:lvl9pPr>
          </a:lstStyle>
          <a:p>
            <a:pPr eaLnBrk="1" hangingPunct="1">
              <a:spcBef>
                <a:spcPct val="0"/>
              </a:spcBef>
              <a:buSzTx/>
              <a:buFontTx/>
              <a:buNone/>
            </a:pPr>
            <a:r>
              <a:rPr lang="en-US" altLang="en-US" sz="1200" u="sng" dirty="0">
                <a:latin typeface="Calibri" charset="0"/>
                <a:ea typeface="Calibri" charset="0"/>
                <a:cs typeface="Calibri" charset="0"/>
                <a:sym typeface="Calibri" charset="0"/>
                <a:hlinkClick r:id="rId4"/>
              </a:rPr>
              <a:t>http://developingchild.harvard.edu/resources/serve-return-interaction-shapes-brain-circuitry/</a:t>
            </a:r>
            <a:endParaRPr lang="en-US" altLang="en-US" dirty="0">
              <a:ea typeface="Gill Sans" charset="0"/>
              <a:cs typeface="Gill Sans" charset="0"/>
            </a:endParaRPr>
          </a:p>
        </p:txBody>
      </p:sp>
      <p:pic>
        <p:nvPicPr>
          <p:cNvPr id="3" name="Picture 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040" y="1676400"/>
            <a:ext cx="9702800" cy="5269963"/>
          </a:xfrm>
          <a:prstGeom prst="rect">
            <a:avLst/>
          </a:prstGeom>
        </p:spPr>
      </p:pic>
    </p:spTree>
    <p:extLst>
      <p:ext uri="{BB962C8B-B14F-4D97-AF65-F5344CB8AC3E}">
        <p14:creationId xmlns:p14="http://schemas.microsoft.com/office/powerpoint/2010/main" val="3728101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523"/>
  <p:tag name="MMPROD_UIDATA" val="&lt;database version=&quot;11.0&quot;&gt;&lt;object type=&quot;1&quot; unique_id=&quot;10001&quot;&gt;&lt;property id=&quot;20141&quot; value=&quot;BSB Vanderbilt Slide deck 3&quot;/&gt;&lt;property id=&quot;20144&quot; value=&quot;0&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3&quot; value=&quot;-1&quot;/&gt;&lt;property id=&quot;20224&quot; value=&quot;C:\Users\Aaron.Tucker\Documents\My Adobe Presentations\BSB Vanderbilt Slide deck 4&quot;/&gt;&lt;property id=&quot;20250&quot; value=&quot;0&quot;/&gt;&lt;property id=&quot;20251&quot; value=&quot;0&quot;/&gt;&lt;property id=&quot;20259&quot; value=&quot;0&quot;/&gt;&lt;property id=&quot;20263&quot; value=&quot;1&quot;/&gt;&lt;property id=&quot;20264&quot; value=&quot;1&quot;/&gt;&lt;property id=&quot;20519&quot; value=&quot;0&quot;/&gt;&lt;property id=&quot;20700&quot; value=&quot;0&quot;/&gt;&lt;object type=&quot;2&quot; unique_id=&quot;10056&quot;&gt;&lt;object type=&quot;3&quot; unique_id=&quot;10974&quot;&gt;&lt;property id=&quot;20148&quot; value=&quot;5&quot;/&gt;&lt;property id=&quot;20300&quot; value=&quot;Slide 35 - &amp;quot;Survey Questions&amp;quot;&quot;/&gt;&lt;property id=&quot;20307&quot; value=&quot;413&quot;/&gt;&lt;property id=&quot;20309&quot; value=&quot;-1&quot;/&gt;&lt;/object&gt;&lt;object type=&quot;3&quot; unique_id=&quot;10979&quot;&gt;&lt;property id=&quot;20148&quot; value=&quot;5&quot;/&gt;&lt;property id=&quot;20300&quot; value=&quot;Slide 36 - &amp;quot;Please choose from the following options to let us know your current occupation&amp;quot;&quot;/&gt;&lt;property id=&quot;20307&quot; value=&quot;418&quot;/&gt;&lt;property id=&quot;20309&quot; value=&quot;-1&quot;/&gt;&lt;/object&gt;&lt;object type=&quot;3&quot; unique_id=&quot;13332&quot;&gt;&lt;property id=&quot;20148&quot; value=&quot;5&quot;/&gt;&lt;property id=&quot;20300&quot; value=&quot;Slide 38 - &amp;quot;The webinar was logically organized and the information was clearly explained&amp;quot;&quot;/&gt;&lt;property id=&quot;20307&quot; value=&quot;421&quot;/&gt;&lt;property id=&quot;20309&quot; value=&quot;-1&quot;/&gt;&lt;/object&gt;&lt;object type=&quot;3&quot; unique_id=&quot;13333&quot;&gt;&lt;property id=&quot;20148&quot; value=&quot;5&quot;/&gt;&lt;property id=&quot;20300&quot; value=&quot;Slide 39 - &amp;quot;3. The webinar lived up to my expectations&amp;quot;&quot;/&gt;&lt;property id=&quot;20307&quot; value=&quot;422&quot;/&gt;&lt;property id=&quot;20309&quot; value=&quot;-1&quot;/&gt;&lt;/object&gt;&lt;object type=&quot;3&quot; unique_id=&quot;13334&quot;&gt;&lt;property id=&quot;20148&quot; value=&quot;5&quot;/&gt;&lt;property id=&quot;20300&quot; value=&quot;Slide 40 - &amp;quot;4. The content was relevant to my work&amp;quot;&quot;/&gt;&lt;property id=&quot;20307&quot; value=&quot;423&quot;/&gt;&lt;property id=&quot;20309&quot; value=&quot;-1&quot;/&gt;&lt;/object&gt;&lt;object type=&quot;3&quot; unique_id=&quot;13335&quot;&gt;&lt;property id=&quot;20148&quot; value=&quot;5&quot;/&gt;&lt;property id=&quot;20300&quot; value=&quot;Slide 41 - &amp;quot;5. Topic was highly significant to nursing&amp;quot;&quot;/&gt;&lt;property id=&quot;20307&quot; value=&quot;424&quot;/&gt;&lt;property id=&quot;20309&quot; value=&quot;-1&quot;/&gt;&lt;/object&gt;&lt;object type=&quot;3&quot; unique_id=&quot;13336&quot;&gt;&lt;property id=&quot;20148&quot; value=&quot;5&quot;/&gt;&lt;property id=&quot;20300&quot; value=&quot;Slide 42 - &amp;quot;6. The speaker was knowledgeable&amp;quot;&quot;/&gt;&lt;property id=&quot;20307&quot; value=&quot;425&quot;/&gt;&lt;property id=&quot;20309&quot; value=&quot;-1&quot;/&gt;&lt;/object&gt;&lt;object type=&quot;3&quot; unique_id=&quot;13337&quot;&gt;&lt;property id=&quot;20148&quot; value=&quot;5&quot;/&gt;&lt;property id=&quot;20300&quot; value=&quot;Slide 43 - &amp;quot;7. The pace of the presentation was appropriate&amp;quot;&quot;/&gt;&lt;property id=&quot;20307&quot; value=&quot;426&quot;/&gt;&lt;property id=&quot;20309&quot; value=&quot;-1&quot;/&gt;&lt;/object&gt;&lt;object type=&quot;3&quot; unique_id=&quot;13338&quot;&gt;&lt;property id=&quot;20148&quot; value=&quot;5&quot;/&gt;&lt;property id=&quot;20300&quot; value=&quot;Slide 44 - &amp;quot;8. The speaker summarized the main points effectively&amp;quot;&quot;/&gt;&lt;property id=&quot;20307&quot; value=&quot;427&quot;/&gt;&lt;property id=&quot;20309&quot; value=&quot;-1&quot;/&gt;&lt;/object&gt;&lt;object type=&quot;3&quot; unique_id=&quot;13339&quot;&gt;&lt;property id=&quot;20148&quot; value=&quot;5&quot;/&gt;&lt;property id=&quot;20300&quot; value=&quot;Slide 45 - &amp;quot;9. The speaker accurately delivered valuable information&amp;quot;&quot;/&gt;&lt;property id=&quot;20307&quot; value=&quot;428&quot;/&gt;&lt;property id=&quot;20309&quot; value=&quot;-1&quot;/&gt;&lt;/object&gt;&lt;object type=&quot;3&quot; unique_id=&quot;13340&quot;&gt;&lt;property id=&quot;20148&quot; value=&quot;5&quot;/&gt;&lt;property id=&quot;20300&quot; value=&quot;Slide 46 - &amp;quot;10. The start time was convenient&amp;quot;&quot;/&gt;&lt;property id=&quot;20307&quot; value=&quot;429&quot;/&gt;&lt;property id=&quot;20309&quot; value=&quot;-1&quot;/&gt;&lt;/object&gt;&lt;object type=&quot;3&quot; unique_id=&quot;13341&quot;&gt;&lt;property id=&quot;20148&quot; value=&quot;5&quot;/&gt;&lt;property id=&quot;20300&quot; value=&quot;Slide 47 - &amp;quot;11. The level of information provided was:&amp;quot;&quot;/&gt;&lt;property id=&quot;20307&quot; value=&quot;430&quot;/&gt;&lt;property id=&quot;20309&quot; value=&quot;-1&quot;/&gt;&lt;/object&gt;&lt;object type=&quot;3&quot; unique_id=&quot;13342&quot;&gt;&lt;property id=&quot;20148&quot; value=&quot;5&quot;/&gt;&lt;property id=&quot;20300&quot; value=&quot;Slide 48 - &amp;quot;12. The webinar software worked correctly&amp;quot;&quot;/&gt;&lt;property id=&quot;20307&quot; value=&quot;431&quot;/&gt;&lt;property id=&quot;20309&quot; value=&quot;-1&quot;/&gt;&lt;/object&gt;&lt;object type=&quot;3&quot; unique_id=&quot;13343&quot;&gt;&lt;property id=&quot;20148&quot; value=&quot;5&quot;/&gt;&lt;property id=&quot;20300&quot; value=&quot;Slide 49 - &amp;quot;13. Overall, the information presented was useful&amp;quot;&quot;/&gt;&lt;property id=&quot;20307&quot; value=&quot;432&quot;/&gt;&lt;property id=&quot;20309&quot; value=&quot;-1&quot;/&gt;&lt;/object&gt;&lt;object type=&quot;3&quot; unique_id=&quot;13344&quot;&gt;&lt;property id=&quot;20148&quot; value=&quot;5&quot;/&gt;&lt;property id=&quot;20300&quot; value=&quot;Slide 50 - &amp;quot;14. How did you hear about this webinar?&amp;quot;&quot;/&gt;&lt;property id=&quot;20307&quot; value=&quot;433&quot;/&gt;&lt;property id=&quot;20309&quot; value=&quot;-1&quot;/&gt;&lt;/object&gt;&lt;object type=&quot;3&quot; unique_id=&quot;13345&quot;&gt;&lt;property id=&quot;20148&quot; value=&quot;5&quot;/&gt;&lt;property id=&quot;20300&quot; value=&quot;Slide 52 - &amp;quot;15. Please list additional webinar topics you would like to see:&amp;quot;&quot;/&gt;&lt;property id=&quot;20307&quot; value=&quot;434&quot;/&gt;&lt;property id=&quot;20309&quot; value=&quot;-1&quot;/&gt;&lt;/object&gt;&lt;object type=&quot;3&quot; unique_id=&quot;13346&quot;&gt;&lt;property id=&quot;20148&quot; value=&quot;5&quot;/&gt;&lt;property id=&quot;20300&quot; value=&quot;Slide 53 - &amp;quot;16. Do you have any additional comments?&amp;quot;&quot;/&gt;&lt;property id=&quot;20307&quot; value=&quot;435&quot;/&gt;&lt;property id=&quot;20309&quot; value=&quot;-1&quot;/&gt;&lt;/object&gt;&lt;object type=&quot;3&quot; unique_id=&quot;13347&quot;&gt;&lt;property id=&quot;20148&quot; value=&quot;5&quot;/&gt;&lt;property id=&quot;20300&quot; value=&quot;Slide 51 - &amp;quot;If Other, please explain...&amp;quot;&quot;/&gt;&lt;property id=&quot;20307&quot; value=&quot;436&quot;/&gt;&lt;property id=&quot;20309&quot; value=&quot;-1&quot;/&gt;&lt;/object&gt;&lt;object type=&quot;3&quot; unique_id=&quot;14009&quot;&gt;&lt;property id=&quot;20148&quot; value=&quot;5&quot;/&gt;&lt;property id=&quot;20300&quot; value=&quot;Slide 37 - &amp;quot;If Other, please explain...&amp;quot;&quot;/&gt;&lt;property id=&quot;20307&quot; value=&quot;437&quot;/&gt;&lt;property id=&quot;20309&quot; value=&quot;-1&quot;/&gt;&lt;/object&gt;&lt;object type=&quot;3&quot; unique_id=&quot;23349&quot;&gt;&lt;property id=&quot;20148&quot; value=&quot;5&quot;/&gt;&lt;property id=&quot;20300&quot; value=&quot;Slide 1&quot;/&gt;&lt;property id=&quot;20307&quot; value=&quot;442&quot;/&gt;&lt;property id=&quot;20309&quot; value=&quot;-1&quot;/&gt;&lt;/object&gt;&lt;object type=&quot;3&quot; unique_id=&quot;23350&quot;&gt;&lt;property id=&quot;20148&quot; value=&quot;5&quot;/&gt;&lt;property id=&quot;20300&quot; value=&quot;Slide 2&quot;/&gt;&lt;property id=&quot;20307&quot; value=&quot;443&quot;/&gt;&lt;property id=&quot;20309&quot; value=&quot;-1&quot;/&gt;&lt;/object&gt;&lt;object type=&quot;3&quot; unique_id=&quot;23351&quot;&gt;&lt;property id=&quot;20148&quot; value=&quot;5&quot;/&gt;&lt;property id=&quot;20300&quot; value=&quot;Slide 3&quot;/&gt;&lt;property id=&quot;20307&quot; value=&quot;444&quot;/&gt;&lt;property id=&quot;20309&quot; value=&quot;-1&quot;/&gt;&lt;/object&gt;&lt;object type=&quot;3&quot; unique_id=&quot;23352&quot;&gt;&lt;property id=&quot;20148&quot; value=&quot;5&quot;/&gt;&lt;property id=&quot;20300&quot; value=&quot;Slide 4&quot;/&gt;&lt;property id=&quot;20307&quot; value=&quot;445&quot;/&gt;&lt;property id=&quot;20309&quot; value=&quot;-1&quot;/&gt;&lt;/object&gt;&lt;object type=&quot;3&quot; unique_id=&quot;23353&quot;&gt;&lt;property id=&quot;20148&quot; value=&quot;5&quot;/&gt;&lt;property id=&quot;20300&quot; value=&quot;Slide 5&quot;/&gt;&lt;property id=&quot;20307&quot; value=&quot;446&quot;/&gt;&lt;property id=&quot;20309&quot; value=&quot;-1&quot;/&gt;&lt;/object&gt;&lt;object type=&quot;3&quot; unique_id=&quot;23354&quot;&gt;&lt;property id=&quot;20148&quot; value=&quot;5&quot;/&gt;&lt;property id=&quot;20300&quot; value=&quot;Slide 6&quot;/&gt;&lt;property id=&quot;20307&quot; value=&quot;447&quot;/&gt;&lt;property id=&quot;20309&quot; value=&quot;-1&quot;/&gt;&lt;/object&gt;&lt;object type=&quot;3&quot; unique_id=&quot;23355&quot;&gt;&lt;property id=&quot;20148&quot; value=&quot;5&quot;/&gt;&lt;property id=&quot;20300&quot; value=&quot;Slide 7&quot;/&gt;&lt;property id=&quot;20307&quot; value=&quot;448&quot;/&gt;&lt;property id=&quot;20309&quot; value=&quot;-1&quot;/&gt;&lt;/object&gt;&lt;object type=&quot;3&quot; unique_id=&quot;23356&quot;&gt;&lt;property id=&quot;20148&quot; value=&quot;5&quot;/&gt;&lt;property id=&quot;20300&quot; value=&quot;Slide 8&quot;/&gt;&lt;property id=&quot;20307&quot; value=&quot;449&quot;/&gt;&lt;property id=&quot;20309&quot; value=&quot;-1&quot;/&gt;&lt;/object&gt;&lt;object type=&quot;3&quot; unique_id=&quot;23357&quot;&gt;&lt;property id=&quot;20148&quot; value=&quot;5&quot;/&gt;&lt;property id=&quot;20300&quot; value=&quot;Slide 9&quot;/&gt;&lt;property id=&quot;20307&quot; value=&quot;450&quot;/&gt;&lt;property id=&quot;20309&quot; value=&quot;-1&quot;/&gt;&lt;/object&gt;&lt;object type=&quot;3&quot; unique_id=&quot;23358&quot;&gt;&lt;property id=&quot;20148&quot; value=&quot;5&quot;/&gt;&lt;property id=&quot;20300&quot; value=&quot;Slide 10&quot;/&gt;&lt;property id=&quot;20307&quot; value=&quot;451&quot;/&gt;&lt;property id=&quot;20309&quot; value=&quot;-1&quot;/&gt;&lt;/object&gt;&lt;object type=&quot;3&quot; unique_id=&quot;23359&quot;&gt;&lt;property id=&quot;20148&quot; value=&quot;5&quot;/&gt;&lt;property id=&quot;20300&quot; value=&quot;Slide 11&quot;/&gt;&lt;property id=&quot;20307&quot; value=&quot;452&quot;/&gt;&lt;property id=&quot;20309&quot; value=&quot;-1&quot;/&gt;&lt;/object&gt;&lt;object type=&quot;3&quot; unique_id=&quot;23360&quot;&gt;&lt;property id=&quot;20148&quot; value=&quot;5&quot;/&gt;&lt;property id=&quot;20300&quot; value=&quot;Slide 12&quot;/&gt;&lt;property id=&quot;20307&quot; value=&quot;453&quot;/&gt;&lt;property id=&quot;20309&quot; value=&quot;-1&quot;/&gt;&lt;/object&gt;&lt;object type=&quot;3&quot; unique_id=&quot;23361&quot;&gt;&lt;property id=&quot;20148&quot; value=&quot;5&quot;/&gt;&lt;property id=&quot;20300&quot; value=&quot;Slide 13 - &amp;quot;Experience Alters Brain Development Normal vs. Neglected Brain&amp;quot;&quot;/&gt;&lt;property id=&quot;20307&quot; value=&quot;454&quot;/&gt;&lt;property id=&quot;20309&quot; value=&quot;-1&quot;/&gt;&lt;/object&gt;&lt;object type=&quot;3&quot; unique_id=&quot;23362&quot;&gt;&lt;property id=&quot;20148&quot; value=&quot;5&quot;/&gt;&lt;property id=&quot;20300&quot; value=&quot;Slide 14&quot;/&gt;&lt;property id=&quot;20307&quot; value=&quot;455&quot;/&gt;&lt;property id=&quot;20309&quot; value=&quot;-1&quot;/&gt;&lt;/object&gt;&lt;object type=&quot;3&quot; unique_id=&quot;23363&quot;&gt;&lt;property id=&quot;20148&quot; value=&quot;5&quot;/&gt;&lt;property id=&quot;20300&quot; value=&quot;Slide 15&quot;/&gt;&lt;property id=&quot;20307&quot; value=&quot;456&quot;/&gt;&lt;property id=&quot;20309&quot; value=&quot;-1&quot;/&gt;&lt;/object&gt;&lt;object type=&quot;3&quot; unique_id=&quot;23364&quot;&gt;&lt;property id=&quot;20148&quot; value=&quot;5&quot;/&gt;&lt;property id=&quot;20300&quot; value=&quot;Slide 16&quot;/&gt;&lt;property id=&quot;20307&quot; value=&quot;457&quot;/&gt;&lt;property id=&quot;20309&quot; value=&quot;-1&quot;/&gt;&lt;/object&gt;&lt;object type=&quot;3&quot; unique_id=&quot;23365&quot;&gt;&lt;property id=&quot;20148&quot; value=&quot;5&quot;/&gt;&lt;property id=&quot;20300&quot; value=&quot;Slide 17&quot;/&gt;&lt;property id=&quot;20307&quot; value=&quot;458&quot;/&gt;&lt;property id=&quot;20309&quot; value=&quot;-1&quot;/&gt;&lt;/object&gt;&lt;object type=&quot;3&quot; unique_id=&quot;23366&quot;&gt;&lt;property id=&quot;20148&quot; value=&quot;5&quot;/&gt;&lt;property id=&quot;20300&quot; value=&quot;Slide 18&quot;/&gt;&lt;property id=&quot;20307&quot; value=&quot;459&quot;/&gt;&lt;property id=&quot;20309&quot; value=&quot;-1&quot;/&gt;&lt;/object&gt;&lt;object type=&quot;3&quot; unique_id=&quot;23367&quot;&gt;&lt;property id=&quot;20148&quot; value=&quot;5&quot;/&gt;&lt;property id=&quot;20300&quot; value=&quot;Slide 19&quot;/&gt;&lt;property id=&quot;20307&quot; value=&quot;460&quot;/&gt;&lt;property id=&quot;20309&quot; value=&quot;-1&quot;/&gt;&lt;/object&gt;&lt;object type=&quot;3&quot; unique_id=&quot;23368&quot;&gt;&lt;property id=&quot;20148&quot; value=&quot;5&quot;/&gt;&lt;property id=&quot;20300&quot; value=&quot;Slide 20&quot;/&gt;&lt;property id=&quot;20307&quot; value=&quot;461&quot;/&gt;&lt;property id=&quot;20309&quot; value=&quot;-1&quot;/&gt;&lt;/object&gt;&lt;object type=&quot;3&quot; unique_id=&quot;23369&quot;&gt;&lt;property id=&quot;20148&quot; value=&quot;5&quot;/&gt;&lt;property id=&quot;20300&quot; value=&quot;Slide 21&quot;/&gt;&lt;property id=&quot;20307&quot; value=&quot;462&quot;/&gt;&lt;property id=&quot;20309&quot; value=&quot;-1&quot;/&gt;&lt;/object&gt;&lt;object type=&quot;3&quot; unique_id=&quot;23370&quot;&gt;&lt;property id=&quot;20148&quot; value=&quot;5&quot;/&gt;&lt;property id=&quot;20300&quot; value=&quot;Slide 22&quot;/&gt;&lt;property id=&quot;20307&quot; value=&quot;463&quot;/&gt;&lt;property id=&quot;20309&quot; value=&quot;-1&quot;/&gt;&lt;/object&gt;&lt;object type=&quot;3&quot; unique_id=&quot;23371&quot;&gt;&lt;property id=&quot;20148&quot; value=&quot;5&quot;/&gt;&lt;property id=&quot;20300&quot; value=&quot;Slide 23 - &amp;quot;The Cost of ACEs&amp;quot;&quot;/&gt;&lt;property id=&quot;20307&quot; value=&quot;464&quot;/&gt;&lt;property id=&quot;20309&quot; value=&quot;-1&quot;/&gt;&lt;/object&gt;&lt;object type=&quot;3&quot; unique_id=&quot;23372&quot;&gt;&lt;property id=&quot;20148&quot; value=&quot;5&quot;/&gt;&lt;property id=&quot;20300&quot; value=&quot;Slide 24 - &amp;quot;ACEs in Tennessee&amp;quot;&quot;/&gt;&lt;property id=&quot;20307&quot; value=&quot;465&quot;/&gt;&lt;property id=&quot;20309&quot; value=&quot;-1&quot;/&gt;&lt;/object&gt;&lt;object type=&quot;3&quot; unique_id=&quot;23373&quot;&gt;&lt;property id=&quot;20148&quot; value=&quot;5&quot;/&gt;&lt;property id=&quot;20300&quot; value=&quot;Slide 25&quot;/&gt;&lt;property id=&quot;20307&quot; value=&quot;466&quot;/&gt;&lt;property id=&quot;20309&quot; value=&quot;-1&quot;/&gt;&lt;/object&gt;&lt;object type=&quot;3&quot; unique_id=&quot;23374&quot;&gt;&lt;property id=&quot;20148&quot; value=&quot;5&quot;/&gt;&lt;property id=&quot;20300&quot; value=&quot;Slide 26&quot;/&gt;&lt;property id=&quot;20307&quot; value=&quot;467&quot;/&gt;&lt;property id=&quot;20309&quot; value=&quot;-1&quot;/&gt;&lt;/object&gt;&lt;object type=&quot;3&quot; unique_id=&quot;23375&quot;&gt;&lt;property id=&quot;20148&quot; value=&quot;5&quot;/&gt;&lt;property id=&quot;20300&quot; value=&quot;Slide 27&quot;/&gt;&lt;property id=&quot;20307&quot; value=&quot;468&quot;/&gt;&lt;property id=&quot;20309&quot; value=&quot;-1&quot;/&gt;&lt;/object&gt;&lt;object type=&quot;3&quot; unique_id=&quot;23376&quot;&gt;&lt;property id=&quot;20148&quot; value=&quot;5&quot;/&gt;&lt;property id=&quot;20300&quot; value=&quot;Slide 28&quot;/&gt;&lt;property id=&quot;20307&quot; value=&quot;469&quot;/&gt;&lt;property id=&quot;20309&quot; value=&quot;-1&quot;/&gt;&lt;/object&gt;&lt;object type=&quot;3&quot; unique_id=&quot;23377&quot;&gt;&lt;property id=&quot;20148&quot; value=&quot;5&quot;/&gt;&lt;property id=&quot;20300&quot; value=&quot;Slide 29&quot;/&gt;&lt;property id=&quot;20307&quot; value=&quot;470&quot;/&gt;&lt;property id=&quot;20309&quot; value=&quot;-1&quot;/&gt;&lt;/object&gt;&lt;object type=&quot;3&quot; unique_id=&quot;23378&quot;&gt;&lt;property id=&quot;20148&quot; value=&quot;5&quot;/&gt;&lt;property id=&quot;20300&quot; value=&quot;Slide 30&quot;/&gt;&lt;property id=&quot;20307&quot; value=&quot;471&quot;/&gt;&lt;property id=&quot;20309&quot; value=&quot;-1&quot;/&gt;&lt;/object&gt;&lt;object type=&quot;3&quot; unique_id=&quot;23379&quot;&gt;&lt;property id=&quot;20148&quot; value=&quot;5&quot;/&gt;&lt;property id=&quot;20300&quot; value=&quot;Slide 31 - &amp;quot;Prevention, Mitigation, and Treatment of  Adverse Childhood Experiences Anticipated Multi-Sector, Multi-Level, Pub&quot;/&gt;&lt;property id=&quot;20307&quot; value=&quot;472&quot;/&gt;&lt;property id=&quot;20309&quot; value=&quot;-1&quot;/&gt;&lt;/object&gt;&lt;object type=&quot;3&quot; unique_id=&quot;23380&quot;&gt;&lt;property id=&quot;20148&quot; value=&quot;5&quot;/&gt;&lt;property id=&quot;20300&quot; value=&quot;Slide 32&quot;/&gt;&lt;property id=&quot;20307&quot; value=&quot;473&quot;/&gt;&lt;property id=&quot;20309&quot; value=&quot;-1&quot;/&gt;&lt;/object&gt;&lt;object type=&quot;3&quot; unique_id=&quot;23381&quot;&gt;&lt;property id=&quot;20148&quot; value=&quot;5&quot;/&gt;&lt;property id=&quot;20300&quot; value=&quot;Slide 33&quot;/&gt;&lt;property id=&quot;20307&quot; value=&quot;474&quot;/&gt;&lt;property id=&quot;20309&quot; value=&quot;-1&quot;/&gt;&lt;/object&gt;&lt;object type=&quot;3&quot; unique_id=&quot;23382&quot;&gt;&lt;property id=&quot;20148&quot; value=&quot;5&quot;/&gt;&lt;property id=&quot;20300&quot; value=&quot;Slide 34&quot;/&gt;&lt;property id=&quot;20307&quot; value=&quot;475&quot;/&gt;&lt;property id=&quot;20309&quot; value=&quot;-1&quot;/&gt;&lt;/object&gt;&lt;/object&gt;&lt;object type=&quot;8&quot; unique_id=&quot;10126&quot;&gt;&lt;/object&gt;&lt;object type=&quot;4&quot; unique_id=&quot;11378&quot;&gt;&lt;/object&gt;&lt;object type=&quot;10&quot; unique_id=&quot;11379&quot;&gt;&lt;object type=&quot;11&quot; unique_id=&quot;11380&quot;&gt;&lt;property id=&quot;20180&quot; value=&quot;1&quot;/&gt;&lt;property id=&quot;20181&quot; value=&quot;1&quot;/&gt;&lt;property id=&quot;20183&quot; value=&quot;1&quot;/&gt;&lt;/object&gt;&lt;object type=&quot;12&quot; unique_id=&quot;12227&quot;&gt;&lt;/object&gt;&lt;/object&gt;&lt;/object&gt;&lt;/database&gt;"/>
  <p:tag name="MMPROD_THEME_BG_IMAGE" val=""/>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Try again&quot;/&gt;&lt;property id=&quot;10068&quot; value=&quot;Correct - Click anywhere or press Control Y to continue&quot;/&gt;&lt;property id=&quot;10069&quot; value=&quot;Incorrect - Click anywhere or press Control Y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6&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You must answer the question before continuing&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0&quot; value=&quot;&amp;lt;Format Name=&amp;quot;Current Profile&amp;quot;&amp;gt;&amp;lt;Question FontName=&amp;quot;Gill Sans&amp;quot; IsBold=&amp;quot;0&amp;quot; IsItalic=&amp;quot;0&amp;quot; IsUnderline=&amp;quot;0&amp;quot; FontSize=&amp;quot;24&amp;quot; UseDefFont=&amp;quot;0&amp;quot;/&amp;gt;&amp;lt;Answer FontName=&amp;quot;Gill Sans&amp;quot; IsBold=&amp;quot;0&amp;quot; IsItalic=&amp;quot;0&amp;quot; IsUnderline=&amp;quot;0&amp;quot; FontSize=&amp;quot;20&amp;quot;/&amp;gt;&amp;lt;Button FontName=&amp;quot;Gill Sans&amp;quot; IsBold=&amp;quot;0&amp;quot; IsItalic=&amp;quot;0&amp;quot; IsUnderline=&amp;quot;0&amp;quot; FontSize=&amp;quot;20&amp;quot;/&amp;gt;&amp;lt;Message FontName=&amp;quot;Gill Sans&amp;quot; IsBold=&amp;quot;0&amp;quot; IsItalic=&amp;quot;0&amp;quot; IsUnderline=&amp;quot;0&amp;quot; FontSize=&amp;quot;20&amp;quot;/&amp;gt;&amp;lt;ButtonPlacement Orientation=&amp;quot;Horizontal&amp;quot; Position=&amp;quot;0&amp;quot;/&amp;gt;&amp;lt;/Format&amp;gt;&quot;/&gt;&lt;property id=&quot;10221&quot; value=&quot;&amp;lt;Format Name=&amp;quot;Presentation Default&amp;quot;&amp;gt;&amp;lt;Question FontName=&amp;quot;Calibri&amp;quot; IsBold=&amp;quot;0&amp;quot; IsItalic=&amp;quot;0&amp;quot; IsUnderline=&amp;quot;0&amp;quot; FontSize=&amp;quot;49&amp;quot;/&amp;gt;&amp;lt;Answer FontName=&amp;quot;Calibri&amp;quot; IsBold=&amp;quot;0&amp;quot; IsItalic=&amp;quot;0&amp;quot; IsUnderline=&amp;quot;0&amp;quot; FontSize=&amp;quot;31&amp;quot;/&amp;gt;&amp;lt;Button FontName=&amp;quot;Calibri&amp;quot; IsBold=&amp;quot;0&amp;quot; IsItalic=&amp;quot;0&amp;quot; IsUnderline=&amp;quot;0&amp;quot; FontSize=&amp;quot;14&amp;quot;/&amp;gt;&amp;lt;Message FontName=&amp;quot;Calibri&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16&quot;&gt;&lt;property id=&quot;10002&quot; value=&quot;Building the Brain Survey&quot;/&gt;&lt;property id=&quot;10003&quot; value=&quot;0&quot;/&gt;&lt;property id=&quot;10004&quot; value=&quot;3&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016&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1&quot;/&gt;&lt;property id=&quot;10223&quot; value=&quot;1&quot;/&gt;&lt;property id=&quot;10224&quot; value=&quot;1&quot;/&gt;&lt;property id=&quot;10225&quot; value=&quot;Instruction Slide Title&quot;/&gt;&lt;property id=&quot;10226&quot; value=&quot;Write instructions for quiz takers here...&quot;/&gt;&lt;property id=&quot;10228&quot; value=&quot;0&quot;/&gt;&lt;object type=&quot;10062&quot; unique_id=&quot;10018&quot;&gt;&lt;object type=&quot;10050&quot; unique_id=&quot;10019&quot;&gt;&lt;property id=&quot;10020&quot; value=&quot;2&quot;/&gt;&lt;property id=&quot;10102&quot; value=&quot;1&quot;/&gt;&lt;property id=&quot;10191&quot; value=&quot;-1&quot;/&gt;&lt;/object&gt;&lt;object type=&quot;10051&quot; unique_id=&quot;10020&quot;&gt;&lt;property id=&quot;10020&quot; value=&quot;2&quot;/&gt;&lt;property id=&quot;10102&quot; value=&quot;1&quot;/&gt;&lt;property id=&quot;10191&quot; value=&quot;-1&quot;/&gt;&lt;/object&gt;&lt;/object&gt;&lt;object type=&quot;10061&quot; unique_id=&quot;20000&quot;/&gt;&lt;/object&gt;&lt;/object&gt;&lt;/object&gt;&#10;"/>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09D6DD60-48B0-4695-8284-31CF3D21A3C7}_15.png&quot;/&gt;&lt;left val=&quot;59&quot;/&gt;&lt;top val=&quot;381&quot;/&gt;&lt;width val=&quot;59&quot;/&gt;&lt;height val=&quot;72&quot;/&gt;&lt;hasText val=&quot;1&quot;/&gt;&lt;/Image&gt;&lt;/ThreeDShapeInfo&gt;"/>
  <p:tag name="PRESENTER_SHAPETEXTINFO" val="&lt;ShapeTextInfo&gt;&lt;TableIndex row=&quot;-1&quot; col=&quot;-1&quot;&gt;&lt;linesCount val=&quot;1&quot;/&gt;&lt;lineCharCount val=&quot;1&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4D8FA157-E33E-40BD-B561-B0C3E48C21A6}_15.png&quot;/&gt;&lt;left val=&quot;123&quot;/&gt;&lt;top val=&quot;372&quot;/&gt;&lt;width val=&quot;665&quot;/&gt;&lt;height val=&quot;81&quot;/&gt;&lt;hasText val=&quot;1&quot;/&gt;&lt;/Image&gt;&lt;/ThreeDShapeInfo&gt;"/>
  <p:tag name="PRESENTER_SHAPETEXTINFO" val="&lt;ShapeTextInfo&gt;&lt;TableIndex row=&quot;-1&quot; col=&quot;-1&quot;&gt;&lt;linesCount val=&quot;1&quot;/&gt;&lt;lineCharCount val=&quot;32&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B49941B2-C591-43B0-98E5-ABFDC30D5919}_16.png&quot;/&gt;&lt;left val=&quot;0&quot;/&gt;&lt;top val=&quot;-4&quot;/&gt;&lt;width val=&quot;793&quot;/&gt;&lt;height val=&quot;94&quot;/&gt;&lt;hasText val=&quot;1&quot;/&gt;&lt;/Image&gt;&lt;/ThreeDShapeInfo&gt;"/>
  <p:tag name="PRESENTER_SHAPETEXTINFO" val="&lt;ShapeTextInfo&gt;&lt;TableIndex row=&quot;-1&quot; col=&quot;-1&quot;&gt;&lt;linesCount val=&quot;1&quot;/&gt;&lt;lineCharCount val=&quot;20&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F2CF44BA-81EA-4F4B-9D4D-86EE335C2285}_17.png&quot;/&gt;&lt;left val=&quot;43&quot;/&gt;&lt;top val=&quot;3&quot;/&gt;&lt;width val=&quot;715&quot;/&gt;&lt;height val=&quot;112&quot;/&gt;&lt;hasText val=&quot;1&quot;/&gt;&lt;/Image&gt;&lt;/ThreeDShapeInfo&gt;"/>
  <p:tag name="PRESENTER_SHAPETEXTINFO" val="&lt;ShapeTextInfo&gt;&lt;TableIndex row=&quot;-1&quot; col=&quot;-1&quot;&gt;&lt;linesCount val=&quot;1&quot;/&gt;&lt;lineCharCount val=&quot;22&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E69292CF-7387-4729-BE95-98A71EAA312D}_17.png&quot;/&gt;&lt;left val=&quot;34&quot;/&gt;&lt;top val=&quot;112&quot;/&gt;&lt;width val=&quot;731&quot;/&gt;&lt;height val=&quot;121&quot;/&gt;&lt;hasText val=&quot;1&quot;/&gt;&lt;/Image&gt;&lt;/ThreeDShapeInfo&gt;"/>
  <p:tag name="PRESENTER_SHAPETEXTINFO" val="&lt;ShapeTextInfo&gt;&lt;TableIndex row=&quot;-1&quot; col=&quot;-1&quot;&gt;&lt;linesCount val=&quot;3&quot;/&gt;&lt;lineCharCount val=&quot;63&quot;/&gt;&lt;lineCharCount val=&quot;64&quot;/&gt;&lt;lineCharCount val=&quot;18&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BE9AB2D0-B0A1-4D75-9AAF-EA9B1F198A96}_17.png&quot;/&gt;&lt;left val=&quot;15&quot;/&gt;&lt;top val=&quot;234&quot;/&gt;&lt;width val=&quot;823&quot;/&gt;&lt;height val=&quot;329&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2F2DEC27-E712-4923-B3E8-71D3AC577B45}_17.png&quot;/&gt;&lt;left val=&quot;8&quot;/&gt;&lt;top val=&quot;558&quot;/&gt;&lt;width val=&quot;508&quot;/&gt;&lt;height val=&quot;27&quot;/&gt;&lt;hasText val=&quot;1&quot;/&gt;&lt;/Image&gt;&lt;/ThreeDShapeInfo&gt;"/>
  <p:tag name="PRESENTER_SHAPETEXTINFO" val="&lt;ShapeTextInfo&gt;&lt;TableIndex row=&quot;-1&quot; col=&quot;-1&quot;&gt;&lt;linesCount val=&quot;1&quot;/&gt;&lt;lineCharCount val=&quot;99&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4E93A6BC-84BF-4973-92F4-EEAE50B70048}_18.png&quot;/&gt;&lt;left val=&quot;58&quot;/&gt;&lt;top val=&quot;9&quot;/&gt;&lt;width val=&quot;696&quot;/&gt;&lt;height val=&quot;103&quot;/&gt;&lt;hasText val=&quot;1&quot;/&gt;&lt;/Image&gt;&lt;/ThreeDShapeInfo&gt;"/>
  <p:tag name="PRESENTER_SHAPETEXTINFO" val="&lt;ShapeTextInfo&gt;&lt;TableIndex row=&quot;-1&quot; col=&quot;-1&quot;&gt;&lt;linesCount val=&quot;1&quot;/&gt;&lt;lineCharCount val=&quot;29&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E3F43D9C-BA38-4DA1-AF1E-3375F472C611}_19.png&quot;/&gt;&lt;left val=&quot;8&quot;/&gt;&lt;top val=&quot;4&quot;/&gt;&lt;width val=&quot;793&quot;/&gt;&lt;height val=&quot;139&quot;/&gt;&lt;hasText val=&quot;1&quot;/&gt;&lt;/Image&gt;&lt;/ThreeDShapeInfo&gt;"/>
  <p:tag name="PRESENTER_SHAPETEXTINFO" val="&lt;ShapeTextInfo&gt;&lt;TableIndex row=&quot;-1&quot; col=&quot;-1&quot;&gt;&lt;linesCount val=&quot;2&quot;/&gt;&lt;lineCharCount val=&quot;39&quot;/&gt;&lt;lineCharCount val=&quot;7&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E175961E-BA09-400D-B7F0-9C8905F5B700}_19.png&quot;/&gt;&lt;left val=&quot;10&quot;/&gt;&lt;top val=&quot;159&quot;/&gt;&lt;width val=&quot;781&quot;/&gt;&lt;height val=&quot;316&quot;/&gt;&lt;hasText val=&quot;1&quot;/&gt;&lt;/Image&gt;&lt;/ThreeDShapeInfo&gt;"/>
  <p:tag name="PRESENTER_SHAPETEXTINFO" val="&lt;ShapeTextInfo&gt;&lt;TableIndex row=&quot;-1&quot; col=&quot;-1&quot;&gt;&lt;linesCount val=&quot;7&quot;/&gt;&lt;lineCharCount val=&quot;29&quot;/&gt;&lt;lineCharCount val=&quot;9&quot;/&gt;&lt;lineCharCount val=&quot;8&quot;/&gt;&lt;lineCharCount val=&quot;36&quot;/&gt;&lt;lineCharCount val=&quot;66&quot;/&gt;&lt;lineCharCount val=&quot;39&quot;/&gt;&lt;lineCharCount val=&quot;42&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7114775D-15C9-4087-9BD1-8343350F8F0D}_21.png&quot;/&gt;&lt;left val=&quot;-3&quot;/&gt;&lt;top val=&quot;19&quot;/&gt;&lt;width val=&quot;800&quot;/&gt;&lt;height val=&quot;131&quot;/&gt;&lt;hasText val=&quot;1&quot;/&gt;&lt;/Image&gt;&lt;/ThreeDShapeInfo&gt;"/>
  <p:tag name="PRESENTER_SHAPETEXTINFO" val="&lt;ShapeTextInfo&gt;&lt;TableIndex row=&quot;-1&quot; col=&quot;-1&quot;&gt;&lt;linesCount val=&quot;2&quot;/&gt;&lt;lineCharCount val=&quot;50&quot;/&gt;&lt;lineCharCount val=&quot;55&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4FB341A1-2B6A-48C9-A440-B316AD742E07}_22.png&quot;/&gt;&lt;left val=&quot;46&quot;/&gt;&lt;top val=&quot;12&quot;/&gt;&lt;width val=&quot;715&quot;/&gt;&lt;height val=&quot;103&quot;/&gt;&lt;hasText val=&quot;1&quot;/&gt;&lt;/Image&gt;&lt;/ThreeDShapeInfo&gt;"/>
  <p:tag name="PRESENTER_SHAPETEXTINFO" val="&lt;ShapeTextInfo&gt;&lt;TableIndex row=&quot;-1&quot; col=&quot;-1&quot;&gt;&lt;linesCount val=&quot;1&quot;/&gt;&lt;lineCharCount val=&quot;25&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3DF9F460-B54B-4C62-9A7C-2A8D85B8B9D8}_23.png&quot;/&gt;&lt;left val=&quot;151&quot;/&gt;&lt;top val=&quot;4&quot;/&gt;&lt;width val=&quot;486&quot;/&gt;&lt;height val=&quot;127&quot;/&gt;&lt;hasText val=&quot;1&quot;/&gt;&lt;/Image&gt;&lt;/ThreeDShapeInfo&gt;"/>
  <p:tag name="PRESENTER_SHAPETEXTINFO" val="&lt;ShapeTextInfo&gt;&lt;TableIndex row=&quot;-1&quot; col=&quot;-1&quot;&gt;&lt;linesCount val=&quot;1&quot;/&gt;&lt;lineCharCount val=&quot;16&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F0A10B2B-1D42-4670-B3BC-6AC6FE5D7B64}&quot;/&gt;&lt;isInvalidForFieldText val=&quot;0&quot;/&gt;&lt;Image&gt;&lt;filename val=&quot;C:\Users\AARON~1.TUC\AppData\Local\Temp\~Ca62D5\data\asimages\{F0A10B2B-1D42-4670-B3BC-6AC6FE5D7B64}_24.png&quot;/&gt;&lt;left val=&quot;57&quot;/&gt;&lt;top val=&quot;87&quot;/&gt;&lt;width val=&quot;670&quot;/&gt;&lt;height val=&quot;492&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83EDE2F7-F9E5-49D6-9127-0128295A62DB}_24.png&quot;/&gt;&lt;left val=&quot;133&quot;/&gt;&lt;top val=&quot;8&quot;/&gt;&lt;width val=&quot;541&quot;/&gt;&lt;height val=&quot;127&quot;/&gt;&lt;hasText val=&quot;1&quot;/&gt;&lt;/Image&gt;&lt;/ThreeDShapeInfo&gt;"/>
  <p:tag name="PRESENTER_SHAPETEXTINFO" val="&lt;ShapeTextInfo&gt;&lt;TableIndex row=&quot;-1&quot; col=&quot;-1&quot;&gt;&lt;linesCount val=&quot;1&quot;/&gt;&lt;lineCharCount val=&quot;17&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A238DD0A-B9DE-452E-9272-C75D1827DE5C}_24.png&quot;/&gt;&lt;left val=&quot;20&quot;/&gt;&lt;top val=&quot;576&quot;/&gt;&lt;width val=&quot;437&quot;/&gt;&lt;height val=&quot;25&quot;/&gt;&lt;hasText val=&quot;1&quot;/&gt;&lt;/Image&gt;&lt;/ThreeDShapeInfo&gt;"/>
  <p:tag name="PRESENTER_SHAPETEXTINFO" val="&lt;ShapeTextInfo&gt;&lt;TableIndex row=&quot;-1&quot; col=&quot;-1&quot;&gt;&lt;linesCount val=&quot;1&quot;/&gt;&lt;lineCharCount val=&quot;76&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0293965E-7C1F-48B6-9A1F-FAB3041FDC89}_24.png&quot;/&gt;&lt;left val=&quot;238&quot;/&gt;&lt;top val=&quot;169&quot;/&gt;&lt;width val=&quot;445&quot;/&gt;&lt;height val=&quot;46&quot;/&gt;&lt;hasText val=&quot;1&quot;/&gt;&lt;/Image&gt;&lt;/ThreeDShapeInfo&gt;"/>
  <p:tag name="PRESENTER_SHAPETEXTINFO" val="&lt;ShapeTextInfo&gt;&lt;TableIndex row=&quot;-1&quot; col=&quot;-1&quot;&gt;&lt;linesCount val=&quot;1&quot;/&gt;&lt;lineCharCount val=&quot;22&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EC0EEDCD-3055-4C0F-B7C8-1DEFA0B2A552}_24.png&quot;/&gt;&lt;left val=&quot;356&quot;/&gt;&lt;top val=&quot;305&quot;/&gt;&lt;width val=&quot;335&quot;/&gt;&lt;height val=&quot;109&quot;/&gt;&lt;hasText val=&quot;1&quot;/&gt;&lt;/Image&gt;&lt;/ThreeDShapeInfo&gt;"/>
  <p:tag name="PRESENTER_SHAPETEXTINFO" val="&lt;ShapeTextInfo&gt;&lt;TableIndex row=&quot;-1&quot; col=&quot;-1&quot;&gt;&lt;linesCount val=&quot;2&quot;/&gt;&lt;lineCharCount val=&quot;18&quot;/&gt;&lt;lineCharCount val=&quot;20&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A6AC5D87-B66B-4FFA-8937-3D9C80CDDE45}_25.png&quot;/&gt;&lt;left val=&quot;131&quot;/&gt;&lt;top val=&quot;289&quot;/&gt;&lt;width val=&quot;7&quot;/&gt;&lt;height val=&quot;54&quot;/&gt;&lt;hasText val=&quot;1&quot;/&gt;&lt;/Image&gt;&lt;/ThreeDShapeInfo&gt;"/>
  <p:tag name="PRESENTER_SHAPETEXTINFO" val="&lt;ShapeTextInfo&gt;&lt;TableIndex row=&quot;-1&quot; col=&quot;-1&quot;&gt;&lt;linesCount val=&quot;1&quot;/&gt;&lt;lineCharCount val=&quot;1&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AUTOSHAPE_INFO" val="&lt;ThreeDShapeInfo&gt;&lt;uuid val=&quot;{A751D5C6-3E06-446A-8E66-DEA95351E6F5}&quot;/&gt;&lt;isInvalidForFieldText val=&quot;0&quot;/&gt;&lt;Image&gt;&lt;filename val=&quot;C:\Users\AARON~1.TUC\AppData\Local\Temp\~Ca62D5\data\asimages\{A751D5C6-3E06-446A-8E66-DEA95351E6F5}.png&quot;/&gt;&lt;left val=&quot;46&quot;/&gt;&lt;top val=&quot;106&quot;/&gt;&lt;width val=&quot;761&quot;/&gt;&lt;height val=&quot;467&quot;/&gt;&lt;hasText val=&quot;1&quot;/&gt;&lt;/Image&gt;&lt;/ThreeDShapeInfo&gt;"/>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0CB7DE62-C674-418B-A4B7-6AEB53AD6566}_25.png&quot;/&gt;&lt;left val=&quot;85&quot;/&gt;&lt;top val=&quot;15&quot;/&gt;&lt;width val=&quot;630&quot;/&gt;&lt;height val=&quot;127&quot;/&gt;&lt;hasText val=&quot;1&quot;/&gt;&lt;/Image&gt;&lt;/ThreeDShapeInfo&gt;"/>
  <p:tag name="PRESENTER_SHAPETEXTINFO" val="&lt;ShapeTextInfo&gt;&lt;TableIndex row=&quot;-1&quot; col=&quot;-1&quot;&gt;&lt;linesCount val=&quot;1&quot;/&gt;&lt;lineCharCount val=&quot;20&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5846E054-E258-4D2C-808B-E8C0F9A5F1DD}_25.png&quot;/&gt;&lt;left val=&quot;314&quot;/&gt;&lt;top val=&quot;259&quot;/&gt;&lt;width val=&quot;165&quot;/&gt;&lt;height val=&quot;57&quot;/&gt;&lt;hasText val=&quot;1&quot;/&gt;&lt;/Image&gt;&lt;/ThreeDShapeInfo&gt;"/>
  <p:tag name="PRESENTER_SHAPETEXTINFO" val="&lt;ShapeTextInfo&gt;&lt;TableIndex row=&quot;-1&quot; col=&quot;-1&quot;&gt;&lt;linesCount val=&quot;1&quot;/&gt;&lt;lineCharCount val=&quot;28&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DC87C93C-9A1E-4AC2-B47A-37ABF5A36D1C}_27.png&quot;/&gt;&lt;left val=&quot;0&quot;/&gt;&lt;top val=&quot;134&quot;/&gt;&lt;width val=&quot;421&quot;/&gt;&lt;height val=&quot;208&quot;/&gt;&lt;hasText val=&quot;1&quot;/&gt;&lt;/Image&gt;&lt;/ThreeDShapeInfo&gt;"/>
  <p:tag name="PRESENTER_SHAPETEXTINFO" val="&lt;ShapeTextInfo&gt;&lt;TableIndex row=&quot;-1&quot; col=&quot;-1&quot;&gt;&lt;linesCount val=&quot;2&quot;/&gt;&lt;lineCharCount val=&quot;11&quot;/&gt;&lt;lineCharCount val=&quot;9&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B56D705F-9436-430A-A525-EF11196E879C}_28.png&quot;/&gt;&lt;left val=&quot;131&quot;/&gt;&lt;top val=&quot;289&quot;/&gt;&lt;width val=&quot;7&quot;/&gt;&lt;height val=&quot;54&quot;/&gt;&lt;hasText val=&quot;1&quot;/&gt;&lt;/Image&gt;&lt;/ThreeDShapeInfo&gt;"/>
  <p:tag name="PRESENTER_SHAPETEXTINFO" val="&lt;ShapeTextInfo&gt;&lt;TableIndex row=&quot;-1&quot; col=&quot;-1&quot;&gt;&lt;linesCount val=&quot;1&quot;/&gt;&lt;lineCharCount val=&quot;1&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8144A783-5E9D-4250-85A4-D4009C19E60F}_28.png&quot;/&gt;&lt;left val=&quot;46&quot;/&gt;&lt;top val=&quot;2&quot;/&gt;&lt;width val=&quot;721&quot;/&gt;&lt;height val=&quot;160&quot;/&gt;&lt;hasText val=&quot;1&quot;/&gt;&lt;/Image&gt;&lt;/ThreeDShapeInfo&gt;"/>
  <p:tag name="PRESENTER_SHAPETEXTINFO" val="&lt;ShapeTextInfo&gt;&lt;TableIndex row=&quot;-1&quot; col=&quot;-1&quot;&gt;&lt;linesCount val=&quot;2&quot;/&gt;&lt;lineCharCount val=&quot;50&quot;/&gt;&lt;lineCharCount val=&quot;43&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BF7B3571-F324-47FC-A775-57AA3CCCA196}_28.png&quot;/&gt;&lt;left val=&quot;41&quot;/&gt;&lt;top val=&quot;240&quot;/&gt;&lt;width val=&quot;714&quot;/&gt;&lt;height val=&quot;275&quot;/&gt;&lt;hasText val=&quot;1&quot;/&gt;&lt;/Image&gt;&lt;/ThreeDShapeInfo&gt;"/>
  <p:tag name="PRESENTER_SHAPETEXTINFO" val="&lt;ShapeTextInfo&gt;&lt;TableIndex row=&quot;-1&quot; col=&quot;-1&quot;&gt;&lt;linesCount val=&quot;7&quot;/&gt;&lt;lineCharCount val=&quot;64&quot;/&gt;&lt;lineCharCount val=&quot;9&quot;/&gt;&lt;lineCharCount val=&quot;65&quot;/&gt;&lt;lineCharCount val=&quot;32&quot;/&gt;&lt;lineCharCount val=&quot;70&quot;/&gt;&lt;lineCharCount val=&quot;26&quot;/&gt;&lt;lineCharCount val=&quot;6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2336765F-EBFF-4D03-A20E-2AFC366E1BEA}_28.png&quot;/&gt;&lt;left val=&quot;18&quot;/&gt;&lt;top val=&quot;130&quot;/&gt;&lt;width val=&quot;769&quot;/&gt;&lt;height val=&quot;114&quot;/&gt;&lt;hasText val=&quot;1&quot;/&gt;&lt;/Image&gt;&lt;/ThreeDShapeInfo&gt;"/>
  <p:tag name="PRESENTER_SHAPETEXTINFO" val="&lt;ShapeTextInfo&gt;&lt;TableIndex row=&quot;-1&quot; col=&quot;-1&quot;&gt;&lt;linesCount val=&quot;3&quot;/&gt;&lt;lineCharCount val=&quot;76&quot;/&gt;&lt;lineCharCount val=&quot;73&quot;/&gt;&lt;lineCharCount val=&quot;42&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F20577ED-DAF2-47BD-B9B7-D24619A883C0}_29.png&quot;/&gt;&lt;left val=&quot;131&quot;/&gt;&lt;top val=&quot;289&quot;/&gt;&lt;width val=&quot;7&quot;/&gt;&lt;height val=&quot;54&quot;/&gt;&lt;hasText val=&quot;1&quot;/&gt;&lt;/Image&gt;&lt;/ThreeDShapeInfo&gt;"/>
  <p:tag name="PRESENTER_SHAPETEXTINFO" val="&lt;ShapeTextInfo&gt;&lt;TableIndex row=&quot;-1&quot; col=&quot;-1&quot;&gt;&lt;linesCount val=&quot;1&quot;/&gt;&lt;lineCharCount val=&quot;1&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30A182BA-974B-4848-AE4D-B2E2FA550EBD}_29.png&quot;/&gt;&lt;left val=&quot;54&quot;/&gt;&lt;top val=&quot;9&quot;/&gt;&lt;width val=&quot;691&quot;/&gt;&lt;height val=&quot;127&quot;/&gt;&lt;hasText val=&quot;1&quot;/&gt;&lt;/Image&gt;&lt;/ThreeDShapeInfo&gt;"/>
  <p:tag name="PRESENTER_SHAPETEXTINFO" val="&lt;ShapeTextInfo&gt;&lt;TableIndex row=&quot;-1&quot; col=&quot;-1&quot;&gt;&lt;linesCount val=&quot;1&quot;/&gt;&lt;lineCharCount val=&quot;17&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5254A139-B803-4EE1-8D00-D68232AC5F46}_29.png&quot;/&gt;&lt;left val=&quot;37&quot;/&gt;&lt;top val=&quot;128&quot;/&gt;&lt;width val=&quot;751&quot;/&gt;&lt;height val=&quot;82&quot;/&gt;&lt;hasText val=&quot;1&quot;/&gt;&lt;/Image&gt;&lt;/ThreeDShapeInfo&gt;"/>
  <p:tag name="PRESENTER_SHAPETEXTINFO" val="&lt;ShapeTextInfo&gt;&lt;TableIndex row=&quot;-1&quot; col=&quot;-1&quot;&gt;&lt;linesCount val=&quot;2&quot;/&gt;&lt;lineCharCount val=&quot;63&quot;/&gt;&lt;lineCharCount val=&quot;37&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67F82105-9721-4EC4-A056-B880FF20C0E9}_29.png&quot;/&gt;&lt;left val=&quot;111&quot;/&gt;&lt;top val=&quot;513&quot;/&gt;&lt;width val=&quot;570&quot;/&gt;&lt;height val=&quot;34&quot;/&gt;&lt;hasText val=&quot;1&quot;/&gt;&lt;/Image&gt;&lt;/ThreeDShapeInfo&gt;"/>
  <p:tag name="PRESENTER_SHAPETEXTINFO" val="&lt;ShapeTextInfo&gt;&lt;TableIndex row=&quot;-1&quot; col=&quot;-1&quot;&gt;&lt;linesCount val=&quot;1&quot;/&gt;&lt;lineCharCount val=&quot;64&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4EBFBE8E-09F0-4CF1-B8DA-064B62A96C1D}_31.png&quot;/&gt;&lt;left val=&quot;15&quot;/&gt;&lt;top val=&quot;8&quot;/&gt;&lt;width val=&quot;787&quot;/&gt;&lt;height val=&quot;121&quot;/&gt;&lt;hasText val=&quot;1&quot;/&gt;&lt;/Image&gt;&lt;/ThreeDShapeInfo&gt;"/>
  <p:tag name="PRESENTER_SHAPETEXTINFO" val="&lt;ShapeTextInfo&gt;&lt;TableIndex row=&quot;-1&quot; col=&quot;-1&quot;&gt;&lt;linesCount val=&quot;3&quot;/&gt;&lt;lineCharCount val=&quot;42&quot;/&gt;&lt;lineCharCount val=&quot;30&quot;/&gt;&lt;lineCharCount val=&quot;65&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1520B81-1BBD-4E51-B93F-CEECBC561AD9}&quot;/&gt;&lt;isInvalidForFieldText val=&quot;0&quot;/&gt;&lt;Image&gt;&lt;filename val=&quot;C:\Users\AARON~1.TUC\AppData\Local\Temp\~Ca62D5\data\asimages\{F1520B81-1BBD-4E51-B93F-CEECBC561AD9}_31.png&quot;/&gt;&lt;left val=&quot;153&quot;/&gt;&lt;top val=&quot;124&quot;/&gt;&lt;width val=&quot;505&quot;/&gt;&lt;height val=&quot;478&quot;/&gt;&lt;hasText val=&quot;1&quot;/&gt;&lt;/Image&gt;&lt;/ThreeDShapeInfo&gt;"/>
</p:tagLst>
</file>

<file path=ppt/tags/tag1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AB37A8-63C7-4D93-8549-ADC24FDE5D60}&quot;/&gt;&lt;isInvalidForFieldText val=&quot;0&quot;/&gt;&lt;Image&gt;&lt;filename val=&quot;C:\Users\AARON~1.TUC\AppData\Local\Temp\~Ca62D5\data\asimages\{F8AB37A8-63C7-4D93-8549-ADC24FDE5D60}_31.png&quot;/&gt;&lt;left val=&quot;221&quot;/&gt;&lt;top val=&quot;183&quot;/&gt;&lt;width val=&quot;360&quot;/&gt;&lt;height val=&quot;360&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3&quot;/&gt;&lt;lineCharCount val=&quot;8&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12&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3&quot;/&gt;&lt;lineCharCount val=&quot;7&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1&quot;/&gt;&lt;lineCharCount val=&quot;4&quot;/&gt;&lt;lineCharCount val=&quot;8&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DA631D9D-5E85-4B4C-AD9B-754B6B244273}_32.png&quot;/&gt;&lt;left val=&quot;131&quot;/&gt;&lt;top val=&quot;289&quot;/&gt;&lt;width val=&quot;7&quot;/&gt;&lt;height val=&quot;54&quot;/&gt;&lt;hasText val=&quot;1&quot;/&gt;&lt;/Image&gt;&lt;/ThreeDShapeInfo&gt;"/>
  <p:tag name="PRESENTER_SHAPETEXTINFO" val="&lt;ShapeTextInfo&gt;&lt;TableIndex row=&quot;-1&quot; col=&quot;-1&quot;&gt;&lt;linesCount val=&quot;1&quot;/&gt;&lt;lineCharCount val=&quot;1&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D4357EB6-9332-4C03-98C4-F077DB0B62BD}_32.png&quot;/&gt;&lt;left val=&quot;33&quot;/&gt;&lt;top val=&quot;4&quot;/&gt;&lt;width val=&quot;736&quot;/&gt;&lt;height val=&quot;139&quot;/&gt;&lt;hasText val=&quot;1&quot;/&gt;&lt;/Image&gt;&lt;/ThreeDShapeInfo&gt;"/>
  <p:tag name="PRESENTER_SHAPETEXTINFO" val="&lt;ShapeTextInfo&gt;&lt;TableIndex row=&quot;-1&quot; col=&quot;-1&quot;&gt;&lt;linesCount val=&quot;2&quot;/&gt;&lt;lineCharCount val=&quot;27&quot;/&gt;&lt;lineCharCount val=&quot;13&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213F6A75-2EAE-4FB4-989F-49EC19A4B134}_32.png&quot;/&gt;&lt;left val=&quot;32&quot;/&gt;&lt;top val=&quot;197&quot;/&gt;&lt;width val=&quot;736&quot;/&gt;&lt;height val=&quot;328&quot;/&gt;&lt;hasText val=&quot;1&quot;/&gt;&lt;/Image&gt;&lt;/ThreeDShapeInfo&gt;"/>
  <p:tag name="PRESENTER_SHAPETEXTINFO" val="&lt;ShapeTextInfo&gt;&lt;TableIndex row=&quot;-1&quot; col=&quot;-1&quot;&gt;&lt;linesCount val=&quot;5&quot;/&gt;&lt;lineCharCount val=&quot;24&quot;/&gt;&lt;lineCharCount val=&quot;1&quot;/&gt;&lt;lineCharCount val=&quot;3&quot;/&gt;&lt;lineCharCount val=&quot;1&quot;/&gt;&lt;lineCharCount val=&quot;25&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B39A2A75-9B06-4A0C-8366-04CBFB09A452}_33.png&quot;/&gt;&lt;left val=&quot;207&quot;/&gt;&lt;top val=&quot;12&quot;/&gt;&lt;width val=&quot;391&quot;/&gt;&lt;height val=&quot;85&quot;/&gt;&lt;hasText val=&quot;1&quot;/&gt;&lt;/Image&gt;&lt;/ThreeDShapeInfo&gt;"/>
  <p:tag name="PRESENTER_SHAPETEXTINFO" val="&lt;ShapeTextInfo&gt;&lt;TableIndex row=&quot;-1&quot; col=&quot;-1&quot;&gt;&lt;linesCount val=&quot;1&quot;/&gt;&lt;lineCharCount val=&quot;20&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D295A111-D6A1-4F92-9FCF-36A5D01FDA52}_33.png&quot;/&gt;&lt;left val=&quot;159&quot;/&gt;&lt;top val=&quot;484&quot;/&gt;&lt;width val=&quot;484&quot;/&gt;&lt;height val=&quot;79&quot;/&gt;&lt;hasText val=&quot;1&quot;/&gt;&lt;/Image&gt;&lt;/ThreeDShapeInfo&gt;"/>
  <p:tag name="PRESENTER_SHAPETEXTINFO" val="&lt;ShapeTextInfo&gt;&lt;TableIndex row=&quot;-1&quot; col=&quot;-1&quot;&gt;&lt;linesCount val=&quot;2&quot;/&gt;&lt;lineCharCount val=&quot;31&quot;/&gt;&lt;lineCharCount val=&quot;43&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375DBBD7-9F09-4235-9097-D89AA6C3608E}&quot;/&gt;&lt;isInvalidForFieldText val=&quot;0&quot;/&gt;&lt;Image&gt;&lt;filename val=&quot;C:\Users\AARON~1.TUC\AppData\Local\Temp\~Ca62D5\data\asimages\{375DBBD7-9F09-4235-9097-D89AA6C3608E}_34.png&quot;/&gt;&lt;left val=&quot;-27&quot;/&gt;&lt;top val=&quot;200&quot;/&gt;&lt;width val=&quot;546&quot;/&gt;&lt;height val=&quot;212&quot;/&gt;&lt;hasText val=&quot;1&quot;/&gt;&lt;/Image&gt;&lt;/ThreeDShapeInfo&gt;"/>
  <p:tag name="PRESENTER_SHAPETEXTINFO" val="&lt;ShapeTextInfo&gt;&lt;TableIndex row=&quot;-1&quot; col=&quot;-1&quot;&gt;&lt;linesCount val=&quot;1&quot;/&gt;&lt;lineCharCount val=&quot;9&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DCF6345-745B-41A6-84DD-F4F767D43B2F}&quot;/&gt;&lt;isInvalidForFieldText val=&quot;0&quot;/&gt;&lt;Image&gt;&lt;filename val=&quot;C:\Users\AARON~1.TUC\AppData\Local\Temp\~Ca62D5\data\asimages\{FDCF6345-745B-41A6-84DD-F4F767D43B2F}_MtorLt.png&quot;/&gt;&lt;left val=&quot;690&quot;/&gt;&lt;top val=&quot;564&quot;/&gt;&lt;width val=&quot;43&quot;/&gt;&lt;height val=&quot;23&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HTML_AUTOSHAPE_INFO" val="&lt;ThreeDShapeInfo&gt;&lt;uuid val=&quot;{CDEF9C24-4F6D-40FD-9FB5-9BFC02F9C2DA}&quot;/&gt;&lt;isInvalidForFieldText val=&quot;0&quot;/&gt;&lt;Image&gt;&lt;filename val=&quot;C:\Users\AARON~1.TUC\AppData\Local\Temp\~Ca62D5\data\asimages\{CDEF9C24-4F6D-40FD-9FB5-9BFC02F9C2DA}.png&quot;/&gt;&lt;left val=&quot;630&quot;/&gt;&lt;top val=&quot;558&quot;/&gt;&lt;width val=&quot;56&quot;/&gt;&lt;height val=&quot;36&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HTML_AUTOSHAPE_INFO" val="&lt;ThreeDShapeInfo&gt;&lt;uuid val=&quot;{EA5C708B-509B-4C39-885E-B13CC3F88C24}&quot;/&gt;&lt;isInvalidForFieldText val=&quot;0&quot;/&gt;&lt;Image&gt;&lt;filename val=&quot;C:\Users\AARON~1.TUC\AppData\Local\Temp\~Ca62D5\data\asimages\{EA5C708B-509B-4C39-885E-B13CC3F88C24}.png&quot;/&gt;&lt;left val=&quot;579&quot;/&gt;&lt;top val=&quot;560&quot;/&gt;&lt;width val=&quot;32&quot;/&gt;&lt;height val=&quot;30&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AUTOSHAPE_INFO" val="&lt;ThreeDShapeInfo&gt;&lt;uuid val=&quot;{CA88387D-C37E-40E8-BFDA-102701935E6C}&quot;/&gt;&lt;isInvalidForFieldText val=&quot;0&quot;/&gt;&lt;Image&gt;&lt;filename val=&quot;C:\Users\AARON~1.TUC\AppData\Local\Temp\~Ca62D5\data\asimages\{CA88387D-C37E-40E8-BFDA-102701935E6C}.png&quot;/&gt;&lt;left val=&quot;46&quot;/&gt;&lt;top val=&quot;106&quot;/&gt;&lt;width val=&quot;761&quot;/&gt;&lt;height val=&quot;467&quot;/&gt;&lt;hasText val=&quot;1&quot;/&gt;&lt;/Image&gt;&lt;/ThreeDShapeInfo&gt;"/>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535684-B567-4BB9-BB5E-4A9618B2F7D7}&quot;/&gt;&lt;isInvalidForFieldText val=&quot;0&quot;/&gt;&lt;Image&gt;&lt;filename val=&quot;C:\Users\AARON~1.TUC\AppData\Local\Temp\~Ca62D5\data\asimages\{25535684-B567-4BB9-BB5E-4A9618B2F7D7}_MtorLt.png&quot;/&gt;&lt;left val=&quot;690&quot;/&gt;&lt;top val=&quot;564&quot;/&gt;&lt;width val=&quot;43&quot;/&gt;&lt;height val=&quot;23&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5F82A1-9168-4DD2-985B-A0ED223FF668}&quot;/&gt;&lt;isInvalidForFieldText val=&quot;0&quot;/&gt;&lt;Image&gt;&lt;filename val=&quot;C:\Users\AARON~1.TUC\AppData\Local\Temp\~Ca62D5\data\asimages\{455F82A1-9168-4DD2-985B-A0ED223FF668}.png&quot;/&gt;&lt;left val=&quot;630&quot;/&gt;&lt;top val=&quot;558&quot;/&gt;&lt;width val=&quot;56&quot;/&gt;&lt;height val=&quot;36&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HTML_AUTOSHAPE_INFO" val="&lt;ThreeDShapeInfo&gt;&lt;uuid val=&quot;{9E7385FB-F6C6-4964-8C17-C6D6F96B4424}&quot;/&gt;&lt;isInvalidForFieldText val=&quot;0&quot;/&gt;&lt;Image&gt;&lt;filename val=&quot;C:\Users\AARON~1.TUC\AppData\Local\Temp\~Ca62D5\data\asimages\{9E7385FB-F6C6-4964-8C17-C6D6F96B4424}.png&quot;/&gt;&lt;left val=&quot;579&quot;/&gt;&lt;top val=&quot;560&quot;/&gt;&lt;width val=&quot;32&quot;/&gt;&lt;height val=&quot;30&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AUTOSHAPE_INFO" val="&lt;ThreeDShapeInfo&gt;&lt;uuid val=&quot;{8BFB4649-08DC-4491-87D7-E3F48A41E268}&quot;/&gt;&lt;isInvalidForFieldText val=&quot;0&quot;/&gt;&lt;Image&gt;&lt;filename val=&quot;C:\Users\AARON~1.TUC\AppData\Local\Temp\~Ca62D5\data\asimages\{8BFB4649-08DC-4491-87D7-E3F48A41E268}.png&quot;/&gt;&lt;left val=&quot;46&quot;/&gt;&lt;top val=&quot;106&quot;/&gt;&lt;width val=&quot;761&quot;/&gt;&lt;height val=&quot;467&quot;/&gt;&lt;hasText val=&quot;1&quot;/&gt;&lt;/Image&gt;&lt;/ThreeDShapeInfo&gt;"/>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2AB0876-5172-46A0-95B1-6427EE600CF1}&quot;/&gt;&lt;isInvalidForFieldText val=&quot;0&quot;/&gt;&lt;Image&gt;&lt;filename val=&quot;C:\Users\AARON~1.TUC\AppData\Local\Temp\~Ca62D5\data\asimages\{F2AB0876-5172-46A0-95B1-6427EE600CF1}_MtorLt.png&quot;/&gt;&lt;left val=&quot;690&quot;/&gt;&lt;top val=&quot;564&quot;/&gt;&lt;width val=&quot;43&quot;/&gt;&lt;height val=&quot;23&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A8DB9F-FA56-4CA8-85F5-4E141A21EE58}&quot;/&gt;&lt;isInvalidForFieldText val=&quot;0&quot;/&gt;&lt;Image&gt;&lt;filename val=&quot;C:\Users\AARON~1.TUC\AppData\Local\Temp\~Ca62D5\data\asimages\{45A8DB9F-FA56-4CA8-85F5-4E141A21EE58}.png&quot;/&gt;&lt;left val=&quot;630&quot;/&gt;&lt;top val=&quot;558&quot;/&gt;&lt;width val=&quot;56&quot;/&gt;&lt;height val=&quot;36&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HTML_AUTOSHAPE_INFO" val="&lt;ThreeDShapeInfo&gt;&lt;uuid val=&quot;{C5D3B5E5-95A2-4935-877D-CD5C26BC5B9C}&quot;/&gt;&lt;isInvalidForFieldText val=&quot;0&quot;/&gt;&lt;Image&gt;&lt;filename val=&quot;C:\Users\AARON~1.TUC\AppData\Local\Temp\~Ca62D5\data\asimages\{C5D3B5E5-95A2-4935-877D-CD5C26BC5B9C}.png&quot;/&gt;&lt;left val=&quot;579&quot;/&gt;&lt;top val=&quot;560&quot;/&gt;&lt;width val=&quot;32&quot;/&gt;&lt;height val=&quot;30&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1&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939184D3-155F-4AC6-B301-4C6C6B01AC0C}_1.png&quot;/&gt;&lt;left val=&quot;251&quot;/&gt;&lt;top val=&quot;33&quot;/&gt;&lt;width val=&quot;580&quot;/&gt;&lt;height val=&quot;304&quot;/&gt;&lt;hasText val=&quot;1&quot;/&gt;&lt;/Image&gt;&lt;/ThreeDShapeInfo&gt;"/>
  <p:tag name="PRESENTER_SHAPETEXTINFO" val="&lt;ShapeTextInfo&gt;&lt;TableIndex row=&quot;-1&quot; col=&quot;-1&quot;&gt;&lt;linesCount val=&quot;4&quot;/&gt;&lt;lineCharCount val=&quot;24&quot;/&gt;&lt;lineCharCount val=&quot;17&quot;/&gt;&lt;lineCharCount val=&quot;23&quot;/&gt;&lt;lineCharCount val=&quot;17&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AF22E992-3C94-4BEC-857A-FBE7E3B3057F}_1.png&quot;/&gt;&lt;left val=&quot;307&quot;/&gt;&lt;top val=&quot;367&quot;/&gt;&lt;width val=&quot;380&quot;/&gt;&lt;height val=&quot;103&quot;/&gt;&lt;hasText val=&quot;1&quot;/&gt;&lt;/Image&gt;&lt;/ThreeDShapeInfo&gt;"/>
  <p:tag name="PRESENTER_SHAPETEXTINFO" val="&lt;ShapeTextInfo&gt;&lt;TableIndex row=&quot;-1&quot; col=&quot;-1&quot;&gt;&lt;linesCount val=&quot;3&quot;/&gt;&lt;lineCharCount val=&quot;33&quot;/&gt;&lt;lineCharCount val=&quot;38&quot;/&gt;&lt;lineCharCount val=&quot;28&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53C7D249-94F8-45ED-A695-D8CB8F5479B4}_1.png&quot;/&gt;&lt;left val=&quot;166&quot;/&gt;&lt;top val=&quot;506&quot;/&gt;&lt;width val=&quot;640&quot;/&gt;&lt;height val=&quot;210&quot;/&gt;&lt;hasText val=&quot;1&quot;/&gt;&lt;/Image&gt;&lt;/ThreeDShapeInfo&gt;"/>
  <p:tag name="PRESENTER_SHAPETEXTINFO" val="&lt;ShapeTextInfo&gt;&lt;TableIndex row=&quot;-1&quot; col=&quot;-1&quot;&gt;&lt;linesCount val=&quot;4&quot;/&gt;&lt;lineCharCount val=&quot;27&quot;/&gt;&lt;lineCharCount val=&quot;31&quot;/&gt;&lt;lineCharCount val=&quot;28&quot;/&gt;&lt;lineCharCount val=&quot;28&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50634CE8-4507-4F78-B1DA-F5BE08DCCF53}_2.png&quot;/&gt;&lt;left val=&quot;6&quot;/&gt;&lt;top val=&quot;24&quot;/&gt;&lt;width val=&quot;787&quot;/&gt;&lt;height val=&quot;106&quot;/&gt;&lt;hasText val=&quot;1&quot;/&gt;&lt;/Image&gt;&lt;/ThreeDShapeInfo&gt;"/>
  <p:tag name="PRESENTER_SHAPETEXTINFO" val="&lt;ShapeTextInfo&gt;&lt;TableIndex row=&quot;-1&quot; col=&quot;-1&quot;&gt;&lt;linesCount val=&quot;1&quot;/&gt;&lt;lineCharCount val=&quot;35&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E325A1C4-F90F-4190-800A-52122A46DBB4}_2.png&quot;/&gt;&lt;left val=&quot;145&quot;/&gt;&lt;top val=&quot;184&quot;/&gt;&lt;width val=&quot;510&quot;/&gt;&lt;height val=&quot;108&quot;/&gt;&lt;hasText val=&quot;1&quot;/&gt;&lt;/Image&gt;&lt;/ThreeDShapeInfo&gt;"/>
  <p:tag name="PRESENTER_SHAPETEXTINFO" val="&lt;ShapeTextInfo&gt;&lt;TableIndex row=&quot;-1&quot; col=&quot;-1&quot;&gt;&lt;linesCount val=&quot;2&quot;/&gt;&lt;lineCharCount val=&quot;36&quot;/&gt;&lt;lineCharCount val=&quot;15&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0E5A885C-8D60-4336-A9C6-E8C3955FAA42}_2.png&quot;/&gt;&lt;left val=&quot;36&quot;/&gt;&lt;top val=&quot;303&quot;/&gt;&lt;width val=&quot;732&quot;/&gt;&lt;height val=&quot;155&quot;/&gt;&lt;hasText val=&quot;1&quot;/&gt;&lt;/Image&gt;&lt;/ThreeDShapeInfo&gt;"/>
  <p:tag name="PRESENTER_SHAPETEXTINFO" val="&lt;ShapeTextInfo&gt;&lt;TableIndex row=&quot;-1&quot; col=&quot;-1&quot;&gt;&lt;linesCount val=&quot;4&quot;/&gt;&lt;lineCharCount val=&quot;63&quot;/&gt;&lt;lineCharCount val=&quot;63&quot;/&gt;&lt;lineCharCount val=&quot;67&quot;/&gt;&lt;lineCharCount val=&quot;44&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330FB7C1-578A-48A7-BAD5-E623A3A30418}_3.png&quot;/&gt;&lt;left val=&quot;36&quot;/&gt;&lt;top val=&quot;268&quot;/&gt;&lt;width val=&quot;178&quot;/&gt;&lt;height val=&quot;92&quot;/&gt;&lt;hasText val=&quot;1&quot;/&gt;&lt;/Image&gt;&lt;/ThreeDShapeInfo&gt;"/>
  <p:tag name="PRESENTER_SHAPETEXTINFO" val="&lt;ShapeTextInfo&gt;&lt;TableIndex row=&quot;-1&quot; col=&quot;-1&quot;&gt;&lt;linesCount val=&quot;2&quot;/&gt;&lt;lineCharCount val=&quot;12&quot;/&gt;&lt;lineCharCount val=&quot;11&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5C551B5A-DCD8-4821-BA62-06405F0D3ED7}_3.png&quot;/&gt;&lt;left val=&quot;225&quot;/&gt;&lt;top val=&quot;268&quot;/&gt;&lt;width val=&quot;165&quot;/&gt;&lt;height val=&quot;92&quot;/&gt;&lt;hasText val=&quot;1&quot;/&gt;&lt;/Image&gt;&lt;/ThreeDShapeInfo&gt;"/>
  <p:tag name="PRESENTER_SHAPETEXTINFO" val="&lt;ShapeTextInfo&gt;&lt;TableIndex row=&quot;-1&quot; col=&quot;-1&quot;&gt;&lt;linesCount val=&quot;2&quot;/&gt;&lt;lineCharCount val=&quot;9&quot;/&gt;&lt;lineCharCount val=&quot;12&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A2416560-9E8D-4464-A0F3-7F7314763D99}_3.png&quot;/&gt;&lt;left val=&quot;409&quot;/&gt;&lt;top val=&quot;268&quot;/&gt;&lt;width val=&quot;171&quot;/&gt;&lt;height val=&quot;92&quot;/&gt;&lt;hasText val=&quot;1&quot;/&gt;&lt;/Image&gt;&lt;/ThreeDShapeInfo&gt;"/>
  <p:tag name="PRESENTER_SHAPETEXTINFO" val="&lt;ShapeTextInfo&gt;&lt;TableIndex row=&quot;-1&quot; col=&quot;-1&quot;&gt;&lt;linesCount val=&quot;2&quot;/&gt;&lt;lineCharCount val=&quot;12&quot;/&gt;&lt;lineCharCount val=&quot;11&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3E32922B-CF8B-4587-A637-8D1C9C72329B}_3.png&quot;/&gt;&lt;left val=&quot;592&quot;/&gt;&lt;top val=&quot;268&quot;/&gt;&lt;width val=&quot;162&quot;/&gt;&lt;height val=&quot;92&quot;/&gt;&lt;hasText val=&quot;1&quot;/&gt;&lt;/Image&gt;&lt;/ThreeDShapeInfo&gt;"/>
  <p:tag name="PRESENTER_SHAPETEXTINFO" val="&lt;ShapeTextInfo&gt;&lt;TableIndex row=&quot;-1&quot; col=&quot;-1&quot;&gt;&lt;linesCount val=&quot;2&quot;/&gt;&lt;lineCharCount val=&quot;9&quot;/&gt;&lt;lineCharCount val=&quot;6&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EA60DC22-69A4-46CF-843A-24AB9114291B}_3.png&quot;/&gt;&lt;left val=&quot;136&quot;/&gt;&lt;top val=&quot;445&quot;/&gt;&lt;width val=&quot;528&quot;/&gt;&lt;height val=&quot;88&quot;/&gt;&lt;hasText val=&quot;1&quot;/&gt;&lt;/Image&gt;&lt;/ThreeDShapeInfo&gt;"/>
  <p:tag name="PRESENTER_SHAPETEXTINFO" val="&lt;ShapeTextInfo&gt;&lt;TableIndex row=&quot;-1&quot; col=&quot;-1&quot;&gt;&lt;linesCount val=&quot;1&quot;/&gt;&lt;lineCharCount val=&quot;25&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122ABBA5-6AF9-4CC5-995D-C17F939F91FF}_3.png&quot;/&gt;&lt;left val=&quot;166&quot;/&gt;&lt;top val=&quot;135&quot;/&gt;&lt;width val=&quot;466&quot;/&gt;&lt;height val=&quot;56&quot;/&gt;&lt;hasText val=&quot;1&quot;/&gt;&lt;/Image&gt;&lt;/ThreeDShapeInfo&gt;"/>
  <p:tag name="PRESENTER_SHAPETEXTINFO" val="&lt;ShapeTextInfo&gt;&lt;TableIndex row=&quot;-1&quot; col=&quot;-1&quot;&gt;&lt;linesCount val=&quot;1&quot;/&gt;&lt;lineCharCount val=&quot;39&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04DC7CB9-1922-4A2C-8A5F-3B6C79FA6515}_3.png&quot;/&gt;&lt;left val=&quot;450&quot;/&gt;&lt;top val=&quot;82&quot;/&gt;&lt;width val=&quot;222&quot;/&gt;&lt;height val=&quot;56&quot;/&gt;&lt;hasText val=&quot;1&quot;/&gt;&lt;/Image&gt;&lt;/ThreeDShapeInfo&gt;"/>
  <p:tag name="PRESENTER_SHAPETEXTINFO" val="&lt;ShapeTextInfo&gt;&lt;TableIndex row=&quot;-1&quot; col=&quot;-1&quot;&gt;&lt;linesCount val=&quot;1&quot;/&gt;&lt;lineCharCount val=&quot;15&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C0F316E4-0D37-43B6-A8A7-CFC2379F5793}_3.png&quot;/&gt;&lt;left val=&quot;94&quot;/&gt;&lt;top val=&quot;87&quot;/&gt;&lt;width val=&quot;255&quot;/&gt;&lt;height val=&quot;56&quot;/&gt;&lt;hasText val=&quot;1&quot;/&gt;&lt;/Image&gt;&lt;/ThreeDShapeInfo&gt;"/>
  <p:tag name="PRESENTER_SHAPETEXTINFO" val="&lt;ShapeTextInfo&gt;&lt;TableIndex row=&quot;-1&quot; col=&quot;-1&quot;&gt;&lt;linesCount val=&quot;1&quot;/&gt;&lt;lineCharCount val=&quot;18&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77B04824-D3B4-43D6-8934-635B25B19F86}_4.png&quot;/&gt;&lt;left val=&quot;3&quot;/&gt;&lt;top val=&quot;7&quot;/&gt;&lt;width val=&quot;793&quot;/&gt;&lt;height val=&quot;94&quot;/&gt;&lt;hasText val=&quot;1&quot;/&gt;&lt;/Image&gt;&lt;/ThreeDShapeInfo&gt;"/>
  <p:tag name="PRESENTER_SHAPETEXTINFO" val="&lt;ShapeTextInfo&gt;&lt;TableIndex row=&quot;-1&quot; col=&quot;-1&quot;&gt;&lt;linesCount val=&quot;1&quot;/&gt;&lt;lineCharCount val=&quot;33&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CA035C1D-5D77-46FB-B602-23A6A1AC101B}_4.png&quot;/&gt;&lt;left val=&quot;34&quot;/&gt;&lt;top val=&quot;115&quot;/&gt;&lt;width val=&quot;706&quot;/&gt;&lt;height val=&quot;100&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5C9557EA-D74D-452B-84D1-ABF3710A31A9}_4.png&quot;/&gt;&lt;left val=&quot;35&quot;/&gt;&lt;top val=&quot;225&quot;/&gt;&lt;width val=&quot;742&quot;/&gt;&lt;height val=&quot;100&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B8E17E20-FB02-4CBB-9857-5A31B001C5B4}_4.png&quot;/&gt;&lt;left val=&quot;35&quot;/&gt;&lt;top val=&quot;336&quot;/&gt;&lt;width val=&quot;730&quot;/&gt;&lt;height val=&quot;100&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8D739B35-6C11-47A8-8B22-9CC993776AEF}_4.png&quot;/&gt;&lt;left val=&quot;35&quot;/&gt;&lt;top val=&quot;435&quot;/&gt;&lt;width val=&quot;730&quot;/&gt;&lt;height val=&quot;136&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1&quot;/&gt;&lt;lineCharCount val=&quot;46&quot;/&gt;&lt;lineCharCount val=&quot;20&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1&quot;/&gt;&lt;lineCharCount val=&quot;19&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2&quot;/&gt;&lt;lineCharCount val=&quot;36&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2&quot;/&gt;&lt;lineCharCount val=&quot;48&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C4AA9988-2FFB-4C17-BD95-ACFCBE8D0D05}_5.png&quot;/&gt;&lt;left val=&quot;15&quot;/&gt;&lt;top val=&quot;564&quot;/&gt;&lt;width val=&quot;401&quot;/&gt;&lt;height val=&quot;34&quot;/&gt;&lt;hasText val=&quot;1&quot;/&gt;&lt;/Image&gt;&lt;/ThreeDShapeInfo&gt;"/>
  <p:tag name="PRESENTER_SHAPETEXTINFO" val="&lt;ShapeTextInfo&gt;&lt;TableIndex row=&quot;-1&quot; col=&quot;-1&quot;&gt;&lt;linesCount val=&quot;1&quot;/&gt;&lt;lineCharCount val=&quot;83&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F62AFDB8-A75D-4702-AB45-D483559B1352}_6.png&quot;/&gt;&lt;left val=&quot;9&quot;/&gt;&lt;top val=&quot;6&quot;/&gt;&lt;width val=&quot;788&quot;/&gt;&lt;height val=&quot;112&quot;/&gt;&lt;hasText val=&quot;1&quot;/&gt;&lt;/Image&gt;&lt;/ThreeDShapeInfo&gt;"/>
  <p:tag name="PRESENTER_SHAPETEXTINFO" val="&lt;ShapeTextInfo&gt;&lt;TableIndex row=&quot;-1&quot; col=&quot;-1&quot;&gt;&lt;linesCount val=&quot;2&quot;/&gt;&lt;lineCharCount val=&quot;57&quot;/&gt;&lt;lineCharCount val=&quot;1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7FFA1CEE-2DFD-4FD6-8203-1B0EB47DA6E5}_6.png&quot;/&gt;&lt;left val=&quot;28&quot;/&gt;&lt;top val=&quot;294&quot;/&gt;&lt;width val=&quot;731&quot;/&gt;&lt;height val=&quot;267&quot;/&gt;&lt;hasText val=&quot;1&quot;/&gt;&lt;/Image&gt;&lt;/ThreeDShapeInfo&gt;"/>
  <p:tag name="PRESENTER_SHAPETEXTINFO" val="&lt;ShapeTextInfo&gt;&lt;TableIndex row=&quot;-1&quot; col=&quot;-1&quot;&gt;&lt;linesCount val=&quot;7&quot;/&gt;&lt;lineCharCount val=&quot;75&quot;/&gt;&lt;lineCharCount val=&quot;61&quot;/&gt;&lt;lineCharCount val=&quot;63&quot;/&gt;&lt;lineCharCount val=&quot;40&quot;/&gt;&lt;lineCharCount val=&quot;70&quot;/&gt;&lt;lineCharCount val=&quot;59&quot;/&gt;&lt;lineCharCount val=&quot;13&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51D06B8C-ABF1-4BF4-AF26-8D4B8E60938B}_6.png&quot;/&gt;&lt;left val=&quot;204&quot;/&gt;&lt;top val=&quot;134&quot;/&gt;&lt;width val=&quot;97&quot;/&gt;&lt;height val=&quot;34&quot;/&gt;&lt;hasText val=&quot;1&quot;/&gt;&lt;/Image&gt;&lt;/ThreeDShapeInfo&gt;"/>
  <p:tag name="PRESENTER_SHAPETEXTINFO" val="&lt;ShapeTextInfo&gt;&lt;TableIndex row=&quot;-1&quot; col=&quot;-1&quot;&gt;&lt;linesCount val=&quot;1&quot;/&gt;&lt;lineCharCount val=&quot;12&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907CCBD6-5CE3-4098-AB12-EF73219CBFA0}_6.png&quot;/&gt;&lt;left val=&quot;186&quot;/&gt;&lt;top val=&quot;186&quot;/&gt;&lt;width val=&quot;92&quot;/&gt;&lt;height val=&quot;49&quot;/&gt;&lt;hasText val=&quot;1&quot;/&gt;&lt;/Image&gt;&lt;/ThreeDShapeInfo&gt;"/>
  <p:tag name="PRESENTER_SHAPETEXTINFO" val="&lt;ShapeTextInfo&gt;&lt;TableIndex row=&quot;-1&quot; col=&quot;-1&quot;&gt;&lt;linesCount val=&quot;2&quot;/&gt;&lt;lineCharCount val=&quot;12&quot;/&gt;&lt;lineCharCount val=&quot;7&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58557876-05BC-4FE2-9E50-E68E8EEEE32B}_6.png&quot;/&gt;&lt;left val=&quot;242&quot;/&gt;&lt;top val=&quot;245&quot;/&gt;&lt;width val=&quot;74&quot;/&gt;&lt;height val=&quot;34&quot;/&gt;&lt;hasText val=&quot;1&quot;/&gt;&lt;/Image&gt;&lt;/ThreeDShapeInfo&gt;"/>
  <p:tag name="PRESENTER_SHAPETEXTINFO" val="&lt;ShapeTextInfo&gt;&lt;TableIndex row=&quot;-1&quot; col=&quot;-1&quot;&gt;&lt;linesCount val=&quot;1&quot;/&gt;&lt;lineCharCount val=&quot;7&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489C538E-9B83-4AD5-925D-8CA674C411A6}_6.png&quot;/&gt;&lt;left val=&quot;495&quot;/&gt;&lt;top val=&quot;134&quot;/&gt;&lt;width val=&quot;81&quot;/&gt;&lt;height val=&quot;34&quot;/&gt;&lt;hasText val=&quot;1&quot;/&gt;&lt;/Image&gt;&lt;/ThreeDShapeInfo&gt;"/>
  <p:tag name="PRESENTER_SHAPETEXTINFO" val="&lt;ShapeTextInfo&gt;&lt;TableIndex row=&quot;-1&quot; col=&quot;-1&quot;&gt;&lt;linesCount val=&quot;1&quot;/&gt;&lt;lineCharCount val=&quot;8&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23E4FF24-03C1-408B-8EEE-D1F15297E0AF}_6.png&quot;/&gt;&lt;left val=&quot;506&quot;/&gt;&lt;top val=&quot;237&quot;/&gt;&lt;width val=&quot;58&quot;/&gt;&lt;height val=&quot;34&quot;/&gt;&lt;hasText val=&quot;1&quot;/&gt;&lt;/Image&gt;&lt;/ThreeDShapeInfo&gt;"/>
  <p:tag name="PRESENTER_SHAPETEXTINFO" val="&lt;ShapeTextInfo&gt;&lt;TableIndex row=&quot;-1&quot; col=&quot;-1&quot;&gt;&lt;linesCount val=&quot;1&quot;/&gt;&lt;lineCharCount val=&quot;6&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1E26DAA0-DE86-424F-9551-52B8664AE49A}_6.png&quot;/&gt;&lt;left val=&quot;522&quot;/&gt;&lt;top val=&quot;186&quot;/&gt;&lt;width val=&quot;75&quot;/&gt;&lt;height val=&quot;34&quot;/&gt;&lt;hasText val=&quot;1&quot;/&gt;&lt;/Image&gt;&lt;/ThreeDShapeInfo&gt;"/>
  <p:tag name="PRESENTER_SHAPETEXTINFO" val="&lt;ShapeTextInfo&gt;&lt;TableIndex row=&quot;-1&quot; col=&quot;-1&quot;&gt;&lt;linesCount val=&quot;1&quot;/&gt;&lt;lineCharCount val=&quot;6&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593A21A6-FE8D-43E9-A198-8F06443194D9}_8.png&quot;/&gt;&lt;left val=&quot;15&quot;/&gt;&lt;top val=&quot;216&quot;/&gt;&lt;width val=&quot;769&quot;/&gt;&lt;height val=&quot;186&quot;/&gt;&lt;hasText val=&quot;1&quot;/&gt;&lt;/Image&gt;&lt;/ThreeDShapeInfo&gt;"/>
  <p:tag name="PRESENTER_SHAPETEXTINFO" val="&lt;ShapeTextInfo&gt;&lt;TableIndex row=&quot;-1&quot; col=&quot;-1&quot;&gt;&lt;linesCount val=&quot;2&quot;/&gt;&lt;lineCharCount val=&quot;29&quot;/&gt;&lt;lineCharCount val=&quot;22&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8EA705D0-9EBB-4DC1-A404-321CB014D7F2}_9.png&quot;/&gt;&lt;left val=&quot;9&quot;/&gt;&lt;top val=&quot;570&quot;/&gt;&lt;width val=&quot;529&quot;/&gt;&lt;height val=&quot;25&quot;/&gt;&lt;hasText val=&quot;1&quot;/&gt;&lt;/Image&gt;&lt;/ThreeDShapeInfo&gt;"/>
  <p:tag name="PRESENTER_SHAPETEXTINFO" val="&lt;ShapeTextInfo&gt;&lt;TableIndex row=&quot;-1&quot; col=&quot;-1&quot;&gt;&lt;linesCount val=&quot;1&quot;/&gt;&lt;lineCharCount val=&quot;93&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1&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76DF727B-AF5E-4174-B30D-D9352C5CB3AF}_10.png&quot;/&gt;&lt;left val=&quot;196&quot;/&gt;&lt;top val=&quot;9&quot;/&gt;&lt;width val=&quot;604&quot;/&gt;&lt;height val=&quot;129&quot;/&gt;&lt;hasText val=&quot;1&quot;/&gt;&lt;/Image&gt;&lt;/ThreeDShapeInfo&gt;"/>
  <p:tag name="PRESENTER_SHAPETEXTINFO" val="&lt;ShapeTextInfo&gt;&lt;TableIndex row=&quot;-1&quot; col=&quot;-1&quot;&gt;&lt;linesCount val=&quot;2&quot;/&gt;&lt;lineCharCount val=&quot;36&quot;/&gt;&lt;lineCharCount val=&quot;17&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29E0E108-2663-48BC-8196-48300A703334}_10.png&quot;/&gt;&lt;left val=&quot;23&quot;/&gt;&lt;top val=&quot;193&quot;/&gt;&lt;width val=&quot;771&quot;/&gt;&lt;height val=&quot;323&quot;/&gt;&lt;hasText val=&quot;1&quot;/&gt;&lt;/Image&gt;&lt;/ThreeDShapeInfo&gt;"/>
  <p:tag name="PRESENTER_SHAPETEXTINFO" val="&lt;ShapeTextInfo&gt;&lt;TableIndex row=&quot;-1&quot; col=&quot;-1&quot;&gt;&lt;linesCount val=&quot;8&quot;/&gt;&lt;lineCharCount val=&quot;60&quot;/&gt;&lt;lineCharCount val=&quot;66&quot;/&gt;&lt;lineCharCount val=&quot;7&quot;/&gt;&lt;lineCharCount val=&quot;60&quot;/&gt;&lt;lineCharCount val=&quot;40&quot;/&gt;&lt;lineCharCount val=&quot;64&quot;/&gt;&lt;lineCharCount val=&quot;61&quot;/&gt;&lt;lineCharCount val=&quot;41&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2DAA55E8-F67B-4A7E-B7B8-E43E17E2ACA6}_11.png&quot;/&gt;&lt;left val=&quot;-3&quot;/&gt;&lt;top val=&quot;563&quot;/&gt;&lt;width val=&quot;518&quot;/&gt;&lt;height val=&quot;25&quot;/&gt;&lt;hasText val=&quot;1&quot;/&gt;&lt;/Image&gt;&lt;/ThreeDShapeInfo&gt;"/>
  <p:tag name="PRESENTER_SHAPETEXTINFO" val="&lt;ShapeTextInfo&gt;&lt;TableIndex row=&quot;-1&quot; col=&quot;-1&quot;&gt;&lt;linesCount val=&quot;1&quot;/&gt;&lt;lineCharCount val=&quot;86&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EBB6C950-F969-4F18-8F5F-1A33A17568BE}_13.png&quot;/&gt;&lt;left val=&quot;60&quot;/&gt;&lt;top val=&quot;-3&quot;/&gt;&lt;width val=&quot;685&quot;/&gt;&lt;height val=&quot;139&quot;/&gt;&lt;hasText val=&quot;1&quot;/&gt;&lt;/Image&gt;&lt;/ThreeDShapeInfo&gt;"/>
  <p:tag name="PRESENTER_SHAPETEXTINFO" val="&lt;ShapeTextInfo&gt;&lt;TableIndex row=&quot;-1&quot; col=&quot;-1&quot;&gt;&lt;linesCount val=&quot;2&quot;/&gt;&lt;lineCharCount val=&quot;36&quot;/&gt;&lt;lineCharCount val=&quot;26&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9B12CEB8-3A53-4D3C-BFF5-D310546E48D4}_15.png&quot;/&gt;&lt;left val=&quot;13&quot;/&gt;&lt;top val=&quot;7&quot;/&gt;&lt;width val=&quot;772&quot;/&gt;&lt;height val=&quot;127&quot;/&gt;&lt;hasText val=&quot;1&quot;/&gt;&lt;/Image&gt;&lt;/ThreeDShapeInfo&gt;"/>
  <p:tag name="PRESENTER_SHAPETEXTINFO" val="&lt;ShapeTextInfo&gt;&lt;TableIndex row=&quot;-1&quot; col=&quot;-1&quot;&gt;&lt;linesCount val=&quot;1&quot;/&gt;&lt;lineCharCount val=&quot;20&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9A7C61BE-472B-4E15-A343-DF312E158DC2}_15.png&quot;/&gt;&lt;left val=&quot;59&quot;/&gt;&lt;top val=&quot;194&quot;/&gt;&lt;width val=&quot;59&quot;/&gt;&lt;height val=&quot;72&quot;/&gt;&lt;hasText val=&quot;1&quot;/&gt;&lt;/Image&gt;&lt;/ThreeDShapeInfo&gt;"/>
  <p:tag name="PRESENTER_SHAPETEXTINFO" val="&lt;ShapeTextInfo&gt;&lt;TableIndex row=&quot;-1&quot; col=&quot;-1&quot;&gt;&lt;linesCount val=&quot;1&quot;/&gt;&lt;lineCharCount val=&quot;1&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CE3647E6-47C7-43B8-B99A-9BF1301DFAC9}_15.png&quot;/&gt;&lt;left val=&quot;123&quot;/&gt;&lt;top val=&quot;185&quot;/&gt;&lt;width val=&quot;642&quot;/&gt;&lt;height val=&quot;81&quot;/&gt;&lt;hasText val=&quot;1&quot;/&gt;&lt;/Image&gt;&lt;/ThreeDShapeInfo&gt;"/>
  <p:tag name="PRESENTER_SHAPETEXTINFO" val="&lt;ShapeTextInfo&gt;&lt;TableIndex row=&quot;-1&quot; col=&quot;-1&quot;&gt;&lt;linesCount val=&quot;1&quot;/&gt;&lt;lineCharCount val=&quot;19&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DE33F677-8DB5-4C1B-B715-79AF20D74580}_15.png&quot;/&gt;&lt;left val=&quot;59&quot;/&gt;&lt;top val=&quot;288&quot;/&gt;&lt;width val=&quot;59&quot;/&gt;&lt;height val=&quot;72&quot;/&gt;&lt;hasText val=&quot;1&quot;/&gt;&lt;/Image&gt;&lt;/ThreeDShapeInfo&gt;"/>
  <p:tag name="PRESENTER_SHAPETEXTINFO" val="&lt;ShapeTextInfo&gt;&lt;TableIndex row=&quot;-1&quot; col=&quot;-1&quot;&gt;&lt;linesCount val=&quot;1&quot;/&gt;&lt;lineCharCount val=&quot;1&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ARON~1.TUC\AppData\Local\Temp\~Ca62D5\data\asimages\{73753D22-5125-4DA5-A65C-78DE4265D634}_15.png&quot;/&gt;&lt;left val=&quot;123&quot;/&gt;&lt;top val=&quot;279&quot;/&gt;&lt;width val=&quot;665&quot;/&gt;&lt;height val=&quot;81&quot;/&gt;&lt;hasText val=&quot;1&quot;/&gt;&lt;/Image&gt;&lt;/ThreeDShapeInfo&gt;"/>
  <p:tag name="PRESENTER_SHAPETEXTINFO" val="&lt;ShapeTextInfo&gt;&lt;TableIndex row=&quot;-1&quot; col=&quot;-1&quot;&gt;&lt;linesCount val=&quot;1&quot;/&gt;&lt;lineCharCount val=&quot;23&quot;/&gt;&lt;/TableIndex&gt;&lt;/ShapeTextInfo&gt;"/>
</p:tagLst>
</file>

<file path=ppt/theme/theme1.xml><?xml version="1.0" encoding="utf-8"?>
<a:theme xmlns:a="http://schemas.openxmlformats.org/drawingml/2006/main" name="SAMHSA_MFP_ANA_Presentation_2016-Branding">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17775</TotalTime>
  <Pages>0</Pages>
  <Words>1376</Words>
  <Characters>0</Characters>
  <Application>Microsoft Office PowerPoint</Application>
  <PresentationFormat>Custom</PresentationFormat>
  <Lines>0</Lines>
  <Paragraphs>208</Paragraphs>
  <Slides>34</Slides>
  <Notes>22</Notes>
  <HiddenSlides>0</HiddenSlides>
  <MMClips>2</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SAMHSA_MFP_ANA_Presentation_2016-Branding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Experience Alters Brain Development Normal vs. Neglected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Cost of ACEs</vt:lpstr>
      <vt:lpstr>ACEs in Tennessee</vt:lpstr>
      <vt:lpstr>PowerPoint Presentation</vt:lpstr>
      <vt:lpstr>PowerPoint Presentation</vt:lpstr>
      <vt:lpstr>PowerPoint Presentation</vt:lpstr>
      <vt:lpstr>PowerPoint Presentation</vt:lpstr>
      <vt:lpstr>PowerPoint Presentation</vt:lpstr>
      <vt:lpstr>PowerPoint Presentation</vt:lpstr>
      <vt:lpstr>Prevention, Mitigation, and Treatment of  Adverse Childhood Experiences Anticipated Multi-Sector, Multi-Level, Public and Private Impacts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 Croft</dc:creator>
  <cp:lastModifiedBy>Samuel Suraphel</cp:lastModifiedBy>
  <cp:revision>133</cp:revision>
  <cp:lastPrinted>2016-09-28T14:09:41Z</cp:lastPrinted>
  <dcterms:modified xsi:type="dcterms:W3CDTF">2017-02-23T18:23:48Z</dcterms:modified>
</cp:coreProperties>
</file>